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8" r:id="rId3"/>
    <p:sldId id="258" r:id="rId4"/>
    <p:sldId id="259" r:id="rId5"/>
    <p:sldId id="260" r:id="rId6"/>
    <p:sldId id="261" r:id="rId7"/>
    <p:sldId id="262" r:id="rId8"/>
    <p:sldId id="263" r:id="rId9"/>
    <p:sldId id="264" r:id="rId10"/>
    <p:sldId id="266" r:id="rId11"/>
    <p:sldId id="265" r:id="rId12"/>
    <p:sldId id="267" r:id="rId13"/>
    <p:sldId id="269" r:id="rId14"/>
    <p:sldId id="270" r:id="rId15"/>
    <p:sldId id="272" r:id="rId16"/>
    <p:sldId id="271"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6" autoAdjust="0"/>
    <p:restoredTop sz="94683" autoAdjust="0"/>
  </p:normalViewPr>
  <p:slideViewPr>
    <p:cSldViewPr>
      <p:cViewPr varScale="1">
        <p:scale>
          <a:sx n="72" d="100"/>
          <a:sy n="72" d="100"/>
        </p:scale>
        <p:origin x="-147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4A6482-475F-4472-AE69-00631D6578ED}" type="datetimeFigureOut">
              <a:rPr lang="en-US" smtClean="0"/>
              <a:t>12/11/2011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790CE7-ACA0-41AD-A7C6-E58B56679FA7}" type="slidenum">
              <a:rPr lang="en-US" smtClean="0"/>
              <a:t>‹#›</a:t>
            </a:fld>
            <a:endParaRPr lang="en-US" dirty="0"/>
          </a:p>
        </p:txBody>
      </p:sp>
    </p:spTree>
    <p:extLst>
      <p:ext uri="{BB962C8B-B14F-4D97-AF65-F5344CB8AC3E}">
        <p14:creationId xmlns:p14="http://schemas.microsoft.com/office/powerpoint/2010/main" val="549094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90CE7-ACA0-41AD-A7C6-E58B56679FA7}" type="slidenum">
              <a:rPr lang="en-US" smtClean="0"/>
              <a:t>10</a:t>
            </a:fld>
            <a:endParaRPr lang="en-US" dirty="0"/>
          </a:p>
        </p:txBody>
      </p:sp>
    </p:spTree>
    <p:extLst>
      <p:ext uri="{BB962C8B-B14F-4D97-AF65-F5344CB8AC3E}">
        <p14:creationId xmlns:p14="http://schemas.microsoft.com/office/powerpoint/2010/main" val="3130492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2CE667-E5ED-4BE1-8F19-91BB77C8B4EC}" type="datetimeFigureOut">
              <a:rPr lang="en-US" smtClean="0"/>
              <a:t>12/11/2011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542F94-EAE9-41A3-8757-990CE66F3EFF}" type="slidenum">
              <a:rPr lang="en-US" smtClean="0"/>
              <a:t>‹#›</a:t>
            </a:fld>
            <a:endParaRPr lang="en-US" dirty="0"/>
          </a:p>
        </p:txBody>
      </p:sp>
    </p:spTree>
    <p:extLst>
      <p:ext uri="{BB962C8B-B14F-4D97-AF65-F5344CB8AC3E}">
        <p14:creationId xmlns:p14="http://schemas.microsoft.com/office/powerpoint/2010/main" val="281020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CE667-E5ED-4BE1-8F19-91BB77C8B4EC}" type="datetimeFigureOut">
              <a:rPr lang="en-US" smtClean="0"/>
              <a:t>12/11/2011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542F94-EAE9-41A3-8757-990CE66F3EFF}" type="slidenum">
              <a:rPr lang="en-US" smtClean="0"/>
              <a:t>‹#›</a:t>
            </a:fld>
            <a:endParaRPr lang="en-US" dirty="0"/>
          </a:p>
        </p:txBody>
      </p:sp>
    </p:spTree>
    <p:extLst>
      <p:ext uri="{BB962C8B-B14F-4D97-AF65-F5344CB8AC3E}">
        <p14:creationId xmlns:p14="http://schemas.microsoft.com/office/powerpoint/2010/main" val="311873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CE667-E5ED-4BE1-8F19-91BB77C8B4EC}" type="datetimeFigureOut">
              <a:rPr lang="en-US" smtClean="0"/>
              <a:t>12/11/2011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542F94-EAE9-41A3-8757-990CE66F3EFF}" type="slidenum">
              <a:rPr lang="en-US" smtClean="0"/>
              <a:t>‹#›</a:t>
            </a:fld>
            <a:endParaRPr lang="en-US" dirty="0"/>
          </a:p>
        </p:txBody>
      </p:sp>
    </p:spTree>
    <p:extLst>
      <p:ext uri="{BB962C8B-B14F-4D97-AF65-F5344CB8AC3E}">
        <p14:creationId xmlns:p14="http://schemas.microsoft.com/office/powerpoint/2010/main" val="27697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CE667-E5ED-4BE1-8F19-91BB77C8B4EC}" type="datetimeFigureOut">
              <a:rPr lang="en-US" smtClean="0"/>
              <a:t>12/11/2011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542F94-EAE9-41A3-8757-990CE66F3EFF}" type="slidenum">
              <a:rPr lang="en-US" smtClean="0"/>
              <a:t>‹#›</a:t>
            </a:fld>
            <a:endParaRPr lang="en-US" dirty="0"/>
          </a:p>
        </p:txBody>
      </p:sp>
    </p:spTree>
    <p:extLst>
      <p:ext uri="{BB962C8B-B14F-4D97-AF65-F5344CB8AC3E}">
        <p14:creationId xmlns:p14="http://schemas.microsoft.com/office/powerpoint/2010/main" val="186045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2CE667-E5ED-4BE1-8F19-91BB77C8B4EC}" type="datetimeFigureOut">
              <a:rPr lang="en-US" smtClean="0"/>
              <a:t>12/11/2011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542F94-EAE9-41A3-8757-990CE66F3EFF}" type="slidenum">
              <a:rPr lang="en-US" smtClean="0"/>
              <a:t>‹#›</a:t>
            </a:fld>
            <a:endParaRPr lang="en-US" dirty="0"/>
          </a:p>
        </p:txBody>
      </p:sp>
    </p:spTree>
    <p:extLst>
      <p:ext uri="{BB962C8B-B14F-4D97-AF65-F5344CB8AC3E}">
        <p14:creationId xmlns:p14="http://schemas.microsoft.com/office/powerpoint/2010/main" val="223869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2CE667-E5ED-4BE1-8F19-91BB77C8B4EC}" type="datetimeFigureOut">
              <a:rPr lang="en-US" smtClean="0"/>
              <a:t>12/11/2011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542F94-EAE9-41A3-8757-990CE66F3EFF}" type="slidenum">
              <a:rPr lang="en-US" smtClean="0"/>
              <a:t>‹#›</a:t>
            </a:fld>
            <a:endParaRPr lang="en-US" dirty="0"/>
          </a:p>
        </p:txBody>
      </p:sp>
    </p:spTree>
    <p:extLst>
      <p:ext uri="{BB962C8B-B14F-4D97-AF65-F5344CB8AC3E}">
        <p14:creationId xmlns:p14="http://schemas.microsoft.com/office/powerpoint/2010/main" val="419391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2CE667-E5ED-4BE1-8F19-91BB77C8B4EC}" type="datetimeFigureOut">
              <a:rPr lang="en-US" smtClean="0"/>
              <a:t>12/11/2011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542F94-EAE9-41A3-8757-990CE66F3EFF}" type="slidenum">
              <a:rPr lang="en-US" smtClean="0"/>
              <a:t>‹#›</a:t>
            </a:fld>
            <a:endParaRPr lang="en-US" dirty="0"/>
          </a:p>
        </p:txBody>
      </p:sp>
    </p:spTree>
    <p:extLst>
      <p:ext uri="{BB962C8B-B14F-4D97-AF65-F5344CB8AC3E}">
        <p14:creationId xmlns:p14="http://schemas.microsoft.com/office/powerpoint/2010/main" val="1125539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2CE667-E5ED-4BE1-8F19-91BB77C8B4EC}" type="datetimeFigureOut">
              <a:rPr lang="en-US" smtClean="0"/>
              <a:t>12/11/2011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542F94-EAE9-41A3-8757-990CE66F3EFF}" type="slidenum">
              <a:rPr lang="en-US" smtClean="0"/>
              <a:t>‹#›</a:t>
            </a:fld>
            <a:endParaRPr lang="en-US" dirty="0"/>
          </a:p>
        </p:txBody>
      </p:sp>
    </p:spTree>
    <p:extLst>
      <p:ext uri="{BB962C8B-B14F-4D97-AF65-F5344CB8AC3E}">
        <p14:creationId xmlns:p14="http://schemas.microsoft.com/office/powerpoint/2010/main" val="344674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CE667-E5ED-4BE1-8F19-91BB77C8B4EC}" type="datetimeFigureOut">
              <a:rPr lang="en-US" smtClean="0"/>
              <a:t>12/11/2011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542F94-EAE9-41A3-8757-990CE66F3EFF}" type="slidenum">
              <a:rPr lang="en-US" smtClean="0"/>
              <a:t>‹#›</a:t>
            </a:fld>
            <a:endParaRPr lang="en-US" dirty="0"/>
          </a:p>
        </p:txBody>
      </p:sp>
    </p:spTree>
    <p:extLst>
      <p:ext uri="{BB962C8B-B14F-4D97-AF65-F5344CB8AC3E}">
        <p14:creationId xmlns:p14="http://schemas.microsoft.com/office/powerpoint/2010/main" val="307615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CE667-E5ED-4BE1-8F19-91BB77C8B4EC}" type="datetimeFigureOut">
              <a:rPr lang="en-US" smtClean="0"/>
              <a:t>12/11/2011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542F94-EAE9-41A3-8757-990CE66F3EFF}" type="slidenum">
              <a:rPr lang="en-US" smtClean="0"/>
              <a:t>‹#›</a:t>
            </a:fld>
            <a:endParaRPr lang="en-US" dirty="0"/>
          </a:p>
        </p:txBody>
      </p:sp>
    </p:spTree>
    <p:extLst>
      <p:ext uri="{BB962C8B-B14F-4D97-AF65-F5344CB8AC3E}">
        <p14:creationId xmlns:p14="http://schemas.microsoft.com/office/powerpoint/2010/main" val="198236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2CE667-E5ED-4BE1-8F19-91BB77C8B4EC}" type="datetimeFigureOut">
              <a:rPr lang="en-US" smtClean="0"/>
              <a:t>12/11/2011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542F94-EAE9-41A3-8757-990CE66F3EFF}" type="slidenum">
              <a:rPr lang="en-US" smtClean="0"/>
              <a:t>‹#›</a:t>
            </a:fld>
            <a:endParaRPr lang="en-US" dirty="0"/>
          </a:p>
        </p:txBody>
      </p:sp>
    </p:spTree>
    <p:extLst>
      <p:ext uri="{BB962C8B-B14F-4D97-AF65-F5344CB8AC3E}">
        <p14:creationId xmlns:p14="http://schemas.microsoft.com/office/powerpoint/2010/main" val="192088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CE667-E5ED-4BE1-8F19-91BB77C8B4EC}" type="datetimeFigureOut">
              <a:rPr lang="en-US" smtClean="0"/>
              <a:t>12/11/2011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42F94-EAE9-41A3-8757-990CE66F3EFF}" type="slidenum">
              <a:rPr lang="en-US" smtClean="0"/>
              <a:t>‹#›</a:t>
            </a:fld>
            <a:endParaRPr lang="en-US" dirty="0"/>
          </a:p>
        </p:txBody>
      </p:sp>
    </p:spTree>
    <p:extLst>
      <p:ext uri="{BB962C8B-B14F-4D97-AF65-F5344CB8AC3E}">
        <p14:creationId xmlns:p14="http://schemas.microsoft.com/office/powerpoint/2010/main" val="2131640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eople.missouristate.edu/jrebaza/assets/10compression.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eople.missouristate.edu/jrebaza/assets/10compression.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1143000"/>
          </a:xfrm>
        </p:spPr>
        <p:txBody>
          <a:bodyPr>
            <a:noAutofit/>
          </a:bodyPr>
          <a:lstStyle/>
          <a:p>
            <a:r>
              <a:rPr lang="en-US" sz="7200" dirty="0" smtClean="0"/>
              <a:t>Huffman coding</a:t>
            </a:r>
            <a:br>
              <a:rPr lang="en-US" sz="7200" dirty="0" smtClean="0"/>
            </a:br>
            <a:r>
              <a:rPr lang="en-US" sz="2400" dirty="0" smtClean="0"/>
              <a:t>By: Justin Bancroft</a:t>
            </a:r>
            <a:endParaRPr lang="en-US" sz="7200" dirty="0"/>
          </a:p>
        </p:txBody>
      </p:sp>
    </p:spTree>
    <p:extLst>
      <p:ext uri="{BB962C8B-B14F-4D97-AF65-F5344CB8AC3E}">
        <p14:creationId xmlns:p14="http://schemas.microsoft.com/office/powerpoint/2010/main" val="3398131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6.1</a:t>
            </a:r>
            <a:endParaRPr lang="en-US" dirty="0"/>
          </a:p>
        </p:txBody>
      </p:sp>
      <p:pic>
        <p:nvPicPr>
          <p:cNvPr id="4" name="Content Placeholder 3"/>
          <p:cNvPicPr>
            <a:picLocks noGrp="1"/>
          </p:cNvPicPr>
          <p:nvPr>
            <p:ph idx="1"/>
          </p:nvPr>
        </p:nvPicPr>
        <p:blipFill rotWithShape="1">
          <a:blip r:embed="rId3"/>
          <a:srcRect l="25320" t="37607" r="52244" b="43874"/>
          <a:stretch/>
        </p:blipFill>
        <p:spPr bwMode="auto">
          <a:xfrm>
            <a:off x="1295400" y="1524000"/>
            <a:ext cx="6172200" cy="381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9316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DC Coefficient Symbol 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second symbol is the actual difference of two DC coefficients in adjacent blocks given by,</a:t>
            </a:r>
          </a:p>
          <a:p>
            <a:endParaRPr lang="en-US" dirty="0"/>
          </a:p>
          <a:p>
            <a:endParaRPr lang="en-US" dirty="0" smtClean="0"/>
          </a:p>
          <a:p>
            <a:endParaRPr lang="en-US" dirty="0"/>
          </a:p>
          <a:p>
            <a:endParaRPr lang="en-US" dirty="0" smtClean="0"/>
          </a:p>
          <a:p>
            <a:r>
              <a:rPr lang="en-US" dirty="0"/>
              <a:t>k</a:t>
            </a:r>
            <a:r>
              <a:rPr lang="en-US" dirty="0" smtClean="0"/>
              <a:t> is an 8x8 quantized DCT block and k+1 is k’s adjacent 8x8 quantized DCT block.</a:t>
            </a:r>
          </a:p>
          <a:p>
            <a:r>
              <a:rPr lang="en-US" dirty="0" smtClean="0"/>
              <a:t>To code symbol 2, we refer to table 6.2 on the following slide.</a:t>
            </a:r>
          </a:p>
          <a:p>
            <a:endParaRPr lang="en-US" dirty="0"/>
          </a:p>
        </p:txBody>
      </p:sp>
      <p:pic>
        <p:nvPicPr>
          <p:cNvPr id="4" name="Picture 3"/>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1378" t="52992" r="62019" b="39886"/>
          <a:stretch/>
        </p:blipFill>
        <p:spPr bwMode="auto">
          <a:xfrm>
            <a:off x="1447800" y="2514600"/>
            <a:ext cx="6553200" cy="16002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1308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6.2</a:t>
            </a:r>
            <a:endParaRPr lang="en-US" dirty="0"/>
          </a:p>
        </p:txBody>
      </p:sp>
      <p:pic>
        <p:nvPicPr>
          <p:cNvPr id="4" name="Content Placeholder 3"/>
          <p:cNvPicPr>
            <a:picLocks noGrp="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7788" t="65528" r="53846" b="16524"/>
          <a:stretch/>
        </p:blipFill>
        <p:spPr bwMode="auto">
          <a:xfrm>
            <a:off x="152400" y="1752600"/>
            <a:ext cx="8229600" cy="4038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6590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Coding the Difference DC coefficient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order to code the difference DC coefficient, we simply combine the codes for Symbol 1 and Symbol 2 of the difference DC coefficient.</a:t>
            </a:r>
          </a:p>
          <a:p>
            <a:r>
              <a:rPr lang="en-US" dirty="0" smtClean="0"/>
              <a:t>That is,</a:t>
            </a:r>
          </a:p>
          <a:p>
            <a:r>
              <a:rPr lang="en-US" dirty="0" smtClean="0"/>
              <a:t>For example, if the binary code for symbol one was 101 and the binary code for symbol two was 1001, then the code for the difference DC coefficient would be (101)(1001).</a:t>
            </a:r>
          </a:p>
          <a:p>
            <a:r>
              <a:rPr lang="en-US" dirty="0" smtClean="0"/>
              <a:t>Note that the parenthesis would not actually appear in the code.</a:t>
            </a:r>
            <a:endParaRPr lang="en-US" dirty="0"/>
          </a:p>
        </p:txBody>
      </p:sp>
      <p:pic>
        <p:nvPicPr>
          <p:cNvPr id="4" name="Picture 3"/>
          <p:cNvPicPr/>
          <p:nvPr/>
        </p:nvPicPr>
        <p:blipFill rotWithShape="1">
          <a:blip r:embed="rId2"/>
          <a:srcRect l="34295" t="38461" r="38028" b="52518"/>
          <a:stretch/>
        </p:blipFill>
        <p:spPr bwMode="auto">
          <a:xfrm>
            <a:off x="2057400" y="2819400"/>
            <a:ext cx="29083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378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 coefficients</a:t>
            </a:r>
            <a:endParaRPr lang="en-US" dirty="0"/>
          </a:p>
        </p:txBody>
      </p:sp>
      <p:sp>
        <p:nvSpPr>
          <p:cNvPr id="3" name="Content Placeholder 2"/>
          <p:cNvSpPr>
            <a:spLocks noGrp="1"/>
          </p:cNvSpPr>
          <p:nvPr>
            <p:ph idx="1"/>
          </p:nvPr>
        </p:nvSpPr>
        <p:spPr>
          <a:xfrm>
            <a:off x="228600" y="1143000"/>
            <a:ext cx="8686800" cy="5562600"/>
          </a:xfrm>
        </p:spPr>
        <p:txBody>
          <a:bodyPr>
            <a:normAutofit fontScale="85000" lnSpcReduction="20000"/>
          </a:bodyPr>
          <a:lstStyle/>
          <a:p>
            <a:r>
              <a:rPr lang="en-US" dirty="0" smtClean="0"/>
              <a:t>Now we consider how to code the AC coefficients.</a:t>
            </a:r>
          </a:p>
          <a:p>
            <a:r>
              <a:rPr lang="en-US" dirty="0" smtClean="0"/>
              <a:t>It is worth noting that </a:t>
            </a:r>
            <a:r>
              <a:rPr lang="en-US" dirty="0" smtClean="0"/>
              <a:t>many </a:t>
            </a:r>
            <a:r>
              <a:rPr lang="en-US" dirty="0" smtClean="0"/>
              <a:t>AC coefficients will be zero.</a:t>
            </a:r>
          </a:p>
          <a:p>
            <a:r>
              <a:rPr lang="en-US" dirty="0" smtClean="0"/>
              <a:t>It </a:t>
            </a:r>
            <a:r>
              <a:rPr lang="en-US" dirty="0" smtClean="0"/>
              <a:t>can also be expected that there will be several sequential AC coefficients that will all be zero.</a:t>
            </a:r>
          </a:p>
          <a:p>
            <a:r>
              <a:rPr lang="en-US" dirty="0" smtClean="0"/>
              <a:t>We take advantage of this fact.</a:t>
            </a:r>
          </a:p>
          <a:p>
            <a:r>
              <a:rPr lang="en-US" dirty="0" smtClean="0"/>
              <a:t>Why do we want several zero AC coefficients in a row?</a:t>
            </a:r>
          </a:p>
          <a:p>
            <a:r>
              <a:rPr lang="en-US" dirty="0" smtClean="0"/>
              <a:t>It is because the zero AC coefficients are not actually coded. </a:t>
            </a:r>
          </a:p>
          <a:p>
            <a:r>
              <a:rPr lang="en-US" dirty="0" smtClean="0"/>
              <a:t>Instead. only the nonzero AC coefficients are coded and the code takes into consideration the number of zero AC coefficients between non-zero </a:t>
            </a:r>
            <a:r>
              <a:rPr lang="en-US" dirty="0" smtClean="0"/>
              <a:t>AC coefficients</a:t>
            </a:r>
            <a:r>
              <a:rPr lang="en-US" dirty="0" smtClean="0"/>
              <a:t>.</a:t>
            </a:r>
          </a:p>
          <a:p>
            <a:r>
              <a:rPr lang="en-US" dirty="0" smtClean="0"/>
              <a:t> We sequence </a:t>
            </a:r>
            <a:r>
              <a:rPr lang="en-US" dirty="0"/>
              <a:t>through AC coefficients in a zigzag like pattern in figure 6.20, shown in the next slide, </a:t>
            </a:r>
            <a:r>
              <a:rPr lang="en-US" dirty="0" smtClean="0"/>
              <a:t>because it is </a:t>
            </a:r>
            <a:r>
              <a:rPr lang="en-US" dirty="0"/>
              <a:t>the best way to get several zero AC coefficients in a row.</a:t>
            </a:r>
          </a:p>
        </p:txBody>
      </p:sp>
    </p:spTree>
    <p:extLst>
      <p:ext uri="{BB962C8B-B14F-4D97-AF65-F5344CB8AC3E}">
        <p14:creationId xmlns:p14="http://schemas.microsoft.com/office/powerpoint/2010/main" val="194587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Zigzag Sequence for AC coefficients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826" t="23130" r="25000" b="32000"/>
          <a:stretch/>
        </p:blipFill>
        <p:spPr bwMode="auto">
          <a:xfrm>
            <a:off x="1295399" y="1302664"/>
            <a:ext cx="6454963" cy="4869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198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Non-zero AC Coefficient </a:t>
            </a:r>
            <a:r>
              <a:rPr lang="en-US" dirty="0"/>
              <a:t>Symbol 1 </a:t>
            </a:r>
          </a:p>
        </p:txBody>
      </p:sp>
      <p:sp>
        <p:nvSpPr>
          <p:cNvPr id="3" name="Content Placeholder 2"/>
          <p:cNvSpPr>
            <a:spLocks noGrp="1"/>
          </p:cNvSpPr>
          <p:nvPr>
            <p:ph idx="1"/>
          </p:nvPr>
        </p:nvSpPr>
        <p:spPr/>
        <p:txBody>
          <a:bodyPr>
            <a:normAutofit fontScale="85000" lnSpcReduction="20000"/>
          </a:bodyPr>
          <a:lstStyle/>
          <a:p>
            <a:r>
              <a:rPr lang="en-US" dirty="0" smtClean="0"/>
              <a:t>Like the DC coefficient, the non-zero AC coefficient is coded in two symbols.</a:t>
            </a:r>
          </a:p>
          <a:p>
            <a:r>
              <a:rPr lang="en-US" dirty="0" smtClean="0"/>
              <a:t>The first symbol is, (</a:t>
            </a:r>
            <a:r>
              <a:rPr lang="en-US" dirty="0" err="1" smtClean="0"/>
              <a:t>r,S</a:t>
            </a:r>
            <a:r>
              <a:rPr lang="en-US" dirty="0" smtClean="0"/>
              <a:t>).</a:t>
            </a:r>
          </a:p>
          <a:p>
            <a:r>
              <a:rPr lang="en-US" dirty="0"/>
              <a:t>r</a:t>
            </a:r>
            <a:r>
              <a:rPr lang="en-US" dirty="0" smtClean="0"/>
              <a:t> is the number of zero coefficients that are sequenced through until arriving at the non-zero AC coefficient. </a:t>
            </a:r>
            <a:endParaRPr lang="en-US" dirty="0"/>
          </a:p>
          <a:p>
            <a:r>
              <a:rPr lang="en-US" dirty="0" smtClean="0"/>
              <a:t>S is the bit size of the non-zero AC coefficient.</a:t>
            </a:r>
          </a:p>
          <a:p>
            <a:r>
              <a:rPr lang="en-US" dirty="0" smtClean="0"/>
              <a:t>The bits size is found in the same way as it was found for the Difference of the DC coefficients, except that we find the bit size of </a:t>
            </a:r>
            <a:r>
              <a:rPr lang="en-US" dirty="0" smtClean="0"/>
              <a:t>an AC </a:t>
            </a:r>
            <a:r>
              <a:rPr lang="en-US" dirty="0" smtClean="0"/>
              <a:t>coefficient using its actual value.</a:t>
            </a:r>
          </a:p>
          <a:p>
            <a:r>
              <a:rPr lang="en-US" dirty="0" smtClean="0"/>
              <a:t>To code symbol 1, we refer to table 6.3 on the next slide.</a:t>
            </a:r>
            <a:endParaRPr lang="en-US" dirty="0"/>
          </a:p>
        </p:txBody>
      </p:sp>
    </p:spTree>
    <p:extLst>
      <p:ext uri="{BB962C8B-B14F-4D97-AF65-F5344CB8AC3E}">
        <p14:creationId xmlns:p14="http://schemas.microsoft.com/office/powerpoint/2010/main" val="2477045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6.3</a:t>
            </a:r>
            <a:endParaRPr lang="en-US" dirty="0"/>
          </a:p>
        </p:txBody>
      </p:sp>
      <p:pic>
        <p:nvPicPr>
          <p:cNvPr id="4" name="Picture 3"/>
          <p:cNvPicPr/>
          <p:nvPr/>
        </p:nvPicPr>
        <p:blipFill rotWithShape="1">
          <a:blip r:embed="rId2"/>
          <a:srcRect l="34295" t="17949" r="35897" b="7179"/>
          <a:stretch/>
        </p:blipFill>
        <p:spPr bwMode="auto">
          <a:xfrm>
            <a:off x="2057400" y="1066801"/>
            <a:ext cx="5010150" cy="5791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2796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Non-zero AC Coefficient Symbol 2</a:t>
            </a:r>
          </a:p>
        </p:txBody>
      </p:sp>
      <p:sp>
        <p:nvSpPr>
          <p:cNvPr id="3" name="Content Placeholder 2"/>
          <p:cNvSpPr>
            <a:spLocks noGrp="1"/>
          </p:cNvSpPr>
          <p:nvPr>
            <p:ph idx="1"/>
          </p:nvPr>
        </p:nvSpPr>
        <p:spPr/>
        <p:txBody>
          <a:bodyPr/>
          <a:lstStyle/>
          <a:p>
            <a:r>
              <a:rPr lang="en-US" dirty="0" smtClean="0"/>
              <a:t>The second symbol is the value of the non-zero AC coefficient. </a:t>
            </a:r>
          </a:p>
          <a:p>
            <a:r>
              <a:rPr lang="en-US" dirty="0" smtClean="0"/>
              <a:t>The code for this symbol can be found using the same table we used to find the code for symbol 2 of the DC difference coefficient, table 6.2.</a:t>
            </a:r>
          </a:p>
          <a:p>
            <a:endParaRPr lang="en-US" dirty="0"/>
          </a:p>
        </p:txBody>
      </p:sp>
    </p:spTree>
    <p:extLst>
      <p:ext uri="{BB962C8B-B14F-4D97-AF65-F5344CB8AC3E}">
        <p14:creationId xmlns:p14="http://schemas.microsoft.com/office/powerpoint/2010/main" val="1763156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the AC coefficients</a:t>
            </a:r>
            <a:endParaRPr lang="en-US" dirty="0"/>
          </a:p>
        </p:txBody>
      </p:sp>
      <p:sp>
        <p:nvSpPr>
          <p:cNvPr id="3" name="Content Placeholder 2"/>
          <p:cNvSpPr>
            <a:spLocks noGrp="1"/>
          </p:cNvSpPr>
          <p:nvPr>
            <p:ph idx="1"/>
          </p:nvPr>
        </p:nvSpPr>
        <p:spPr/>
        <p:txBody>
          <a:bodyPr/>
          <a:lstStyle/>
          <a:p>
            <a:r>
              <a:rPr lang="en-US" dirty="0" smtClean="0"/>
              <a:t>To code an AC coefficient, we simply combine the codes for symbol 1 and symbol 2 in the same way that we combined the DC difference coefficient symbols.</a:t>
            </a:r>
          </a:p>
          <a:p>
            <a:r>
              <a:rPr lang="en-US" dirty="0" smtClean="0"/>
              <a:t>That is,</a:t>
            </a:r>
          </a:p>
          <a:p>
            <a:r>
              <a:rPr lang="en-US" dirty="0" smtClean="0"/>
              <a:t>Since the zero AC coefficients are not coded, it is easier to think of AC coefficients as being coded in groups rather than individually.</a:t>
            </a:r>
          </a:p>
          <a:p>
            <a:endParaRPr lang="en-US" dirty="0"/>
          </a:p>
        </p:txBody>
      </p:sp>
      <p:pic>
        <p:nvPicPr>
          <p:cNvPr id="4" name="Picture 3"/>
          <p:cNvPicPr/>
          <p:nvPr/>
        </p:nvPicPr>
        <p:blipFill rotWithShape="1">
          <a:blip r:embed="rId2"/>
          <a:srcRect l="38140" t="58718" r="41828" b="33077"/>
          <a:stretch/>
        </p:blipFill>
        <p:spPr bwMode="auto">
          <a:xfrm>
            <a:off x="2286000" y="3657600"/>
            <a:ext cx="2576512"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4160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lgn="ctr">
              <a:buNone/>
            </a:pPr>
            <a:r>
              <a:rPr lang="en-US" dirty="0" smtClean="0"/>
              <a:t>Huffman coding is the most efficient way to code DCT coefficients.</a:t>
            </a:r>
          </a:p>
          <a:p>
            <a:endParaRPr lang="en-US" dirty="0"/>
          </a:p>
        </p:txBody>
      </p:sp>
    </p:spTree>
    <p:extLst>
      <p:ext uri="{BB962C8B-B14F-4D97-AF65-F5344CB8AC3E}">
        <p14:creationId xmlns:p14="http://schemas.microsoft.com/office/powerpoint/2010/main" val="973009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Huffman Coding efficiency</a:t>
            </a:r>
            <a:endParaRPr lang="en-US" dirty="0"/>
          </a:p>
        </p:txBody>
      </p:sp>
      <p:sp>
        <p:nvSpPr>
          <p:cNvPr id="3" name="Content Placeholder 2"/>
          <p:cNvSpPr>
            <a:spLocks noGrp="1"/>
          </p:cNvSpPr>
          <p:nvPr>
            <p:ph idx="1"/>
          </p:nvPr>
        </p:nvSpPr>
        <p:spPr/>
        <p:txBody>
          <a:bodyPr>
            <a:normAutofit fontScale="92500"/>
          </a:bodyPr>
          <a:lstStyle/>
          <a:p>
            <a:r>
              <a:rPr lang="en-US" dirty="0" smtClean="0"/>
              <a:t>The </a:t>
            </a:r>
            <a:r>
              <a:rPr lang="en-US" dirty="0"/>
              <a:t>H</a:t>
            </a:r>
            <a:r>
              <a:rPr lang="en-US" dirty="0" smtClean="0"/>
              <a:t>uffman method is efficient for two reasons.</a:t>
            </a:r>
          </a:p>
          <a:p>
            <a:r>
              <a:rPr lang="en-US" dirty="0" smtClean="0"/>
              <a:t>First, it reduces the amount of bits necessary to store the DC coefficients by storing the difference between the DC coefficients rather than the value of the DC coefficients themselves. </a:t>
            </a:r>
          </a:p>
          <a:p>
            <a:r>
              <a:rPr lang="en-US" dirty="0" smtClean="0"/>
              <a:t>Second, the Huffman coding method reduces the amount of bits necessary to store the AC coefficients by not individually coding the zero AC coefficients.</a:t>
            </a:r>
            <a:endParaRPr lang="en-US" dirty="0"/>
          </a:p>
        </p:txBody>
      </p:sp>
    </p:spTree>
    <p:extLst>
      <p:ext uri="{BB962C8B-B14F-4D97-AF65-F5344CB8AC3E}">
        <p14:creationId xmlns:p14="http://schemas.microsoft.com/office/powerpoint/2010/main" val="2454119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Quantized DCT coefficients</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normAutofit fontScale="92500" lnSpcReduction="10000"/>
              </a:bodyPr>
              <a:lstStyle/>
              <a:p>
                <a:r>
                  <a:rPr lang="en-US" dirty="0" smtClean="0"/>
                  <a:t>What are the DCT coefficients before quantization?</a:t>
                </a:r>
              </a:p>
              <a:p>
                <a:r>
                  <a:rPr lang="en-US" dirty="0" smtClean="0"/>
                  <a:t>They are the entries of the DCT matrix </a:t>
                </a:r>
                <a14:m>
                  <m:oMath xmlns:m="http://schemas.openxmlformats.org/officeDocument/2006/math">
                    <m:r>
                      <a:rPr lang="en-US" b="0" i="0" smtClean="0">
                        <a:latin typeface="Cambria Math"/>
                      </a:rPr>
                      <m:t> </m:t>
                    </m:r>
                    <m:r>
                      <a:rPr lang="en-US" b="0" i="1" smtClean="0">
                        <a:latin typeface="Cambria Math"/>
                      </a:rPr>
                      <m:t>𝑌</m:t>
                    </m:r>
                    <m:r>
                      <a:rPr lang="en-US" b="0" i="1" smtClean="0">
                        <a:latin typeface="Cambria Math"/>
                        <a:ea typeface="Cambria Math"/>
                      </a:rPr>
                      <m:t>=</m:t>
                    </m:r>
                    <m:r>
                      <a:rPr lang="en-US" b="0" i="1" smtClean="0">
                        <a:latin typeface="Cambria Math"/>
                        <a:ea typeface="Cambria Math"/>
                      </a:rPr>
                      <m:t>𝐶𝑋</m:t>
                    </m:r>
                    <m:sSup>
                      <m:sSupPr>
                        <m:ctrlPr>
                          <a:rPr lang="en-US" b="0" i="1" smtClean="0">
                            <a:latin typeface="Cambria Math"/>
                            <a:ea typeface="Cambria Math"/>
                          </a:rPr>
                        </m:ctrlPr>
                      </m:sSupPr>
                      <m:e>
                        <m:r>
                          <a:rPr lang="en-US" b="0" i="1" smtClean="0">
                            <a:latin typeface="Cambria Math"/>
                            <a:ea typeface="Cambria Math"/>
                          </a:rPr>
                          <m:t>𝐶</m:t>
                        </m:r>
                      </m:e>
                      <m:sup>
                        <m:r>
                          <a:rPr lang="en-US" b="0" i="1" smtClean="0">
                            <a:latin typeface="Cambria Math"/>
                            <a:ea typeface="Cambria Math"/>
                          </a:rPr>
                          <m:t>𝑇</m:t>
                        </m:r>
                      </m:sup>
                    </m:sSup>
                  </m:oMath>
                </a14:m>
                <a:endParaRPr lang="en-US" dirty="0" smtClean="0"/>
              </a:p>
              <a:p>
                <a:r>
                  <a:rPr lang="en-US" dirty="0" smtClean="0"/>
                  <a:t>What are the DCT coefficients after quantization?</a:t>
                </a:r>
              </a:p>
              <a:p>
                <a:r>
                  <a:rPr lang="en-US" dirty="0" smtClean="0"/>
                  <a:t>They are the entries of the quantized DCT matrix </a:t>
                </a:r>
                <a14:m>
                  <m:oMath xmlns:m="http://schemas.openxmlformats.org/officeDocument/2006/math">
                    <m:sSub>
                      <m:sSubPr>
                        <m:ctrlPr>
                          <a:rPr lang="en-US" i="1" smtClean="0">
                            <a:latin typeface="Cambria Math"/>
                          </a:rPr>
                        </m:ctrlPr>
                      </m:sSubPr>
                      <m:e>
                        <m:r>
                          <a:rPr lang="en-US" b="0" i="1" smtClean="0">
                            <a:latin typeface="Cambria Math"/>
                          </a:rPr>
                          <m:t>𝑌</m:t>
                        </m:r>
                      </m:e>
                      <m:sub>
                        <m:r>
                          <a:rPr lang="en-US" b="0" i="1" smtClean="0">
                            <a:latin typeface="Cambria Math"/>
                          </a:rPr>
                          <m:t>𝑄</m:t>
                        </m:r>
                      </m:sub>
                    </m:sSub>
                    <m:r>
                      <a:rPr lang="en-US" b="0" i="1" smtClean="0">
                        <a:latin typeface="Cambria Math"/>
                      </a:rPr>
                      <m:t>=</m:t>
                    </m:r>
                    <m:r>
                      <a:rPr lang="en-US" b="0" i="1" smtClean="0">
                        <a:latin typeface="Cambria Math"/>
                      </a:rPr>
                      <m:t>𝑟𝑜𝑢𝑛𝑑</m:t>
                    </m:r>
                    <m:r>
                      <a:rPr lang="en-US" b="0" i="1" smtClean="0">
                        <a:latin typeface="Cambria Math"/>
                      </a:rPr>
                      <m:t>(</m:t>
                    </m:r>
                    <m:f>
                      <m:fPr>
                        <m:ctrlPr>
                          <a:rPr lang="en-US" b="0" i="1" smtClean="0">
                            <a:latin typeface="Cambria Math"/>
                          </a:rPr>
                        </m:ctrlPr>
                      </m:fPr>
                      <m:num>
                        <m:sSub>
                          <m:sSubPr>
                            <m:ctrlPr>
                              <a:rPr lang="en-US" b="0" i="1" smtClean="0">
                                <a:latin typeface="Cambria Math"/>
                              </a:rPr>
                            </m:ctrlPr>
                          </m:sSubPr>
                          <m:e>
                            <m:r>
                              <a:rPr lang="en-US" b="0" i="1" smtClean="0">
                                <a:latin typeface="Cambria Math"/>
                              </a:rPr>
                              <m:t>𝑦</m:t>
                            </m:r>
                          </m:e>
                          <m:sub>
                            <m:r>
                              <a:rPr lang="en-US" b="0" i="1" smtClean="0">
                                <a:latin typeface="Cambria Math"/>
                              </a:rPr>
                              <m:t>𝑘𝑙</m:t>
                            </m:r>
                          </m:sub>
                        </m:sSub>
                      </m:num>
                      <m:den>
                        <m:r>
                          <a:rPr lang="en-US" b="0" i="1" smtClean="0">
                            <a:latin typeface="Cambria Math"/>
                          </a:rPr>
                          <m:t>𝑄𝑘𝑙</m:t>
                        </m:r>
                      </m:den>
                    </m:f>
                    <m:r>
                      <a:rPr lang="en-US" b="0" i="1" smtClean="0">
                        <a:latin typeface="Cambria Math"/>
                      </a:rPr>
                      <m:t>)</m:t>
                    </m:r>
                  </m:oMath>
                </a14:m>
                <a:endParaRPr lang="en-US" dirty="0" smtClean="0"/>
              </a:p>
              <a:p>
                <a:r>
                  <a:rPr lang="en-US" dirty="0" smtClean="0"/>
                  <a:t>The quantized DCT coefficients will be coded using the Huffman method.</a:t>
                </a:r>
              </a:p>
              <a:p>
                <a:endParaRPr lang="en-US" dirty="0" smtClean="0"/>
              </a:p>
              <a:p>
                <a:endParaRPr lang="en-US" dirty="0" smtClean="0"/>
              </a:p>
              <a:p>
                <a:pPr marL="0" indent="0">
                  <a:buNone/>
                </a:pPr>
                <a:endParaRPr lang="en-US" dirty="0" smtClean="0"/>
              </a:p>
              <a:p>
                <a:pPr marL="0" indent="0">
                  <a:buNone/>
                </a:pPr>
                <a:endParaRPr lang="en-US" dirty="0" smtClean="0"/>
              </a:p>
              <a:p>
                <a:endParaRPr lang="en-US" dirty="0" smtClean="0"/>
              </a:p>
              <a:p>
                <a:endParaRPr lang="en-US" dirty="0" smtClean="0"/>
              </a:p>
              <a:p>
                <a:endParaRPr lang="en-US" dirty="0" smtClean="0"/>
              </a:p>
              <a:p>
                <a:endParaRPr lang="en-US" dirty="0" smtClean="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2"/>
                <a:stretch>
                  <a:fillRect l="-1481" t="-2695" r="-667" b="-135"/>
                </a:stretch>
              </a:blipFill>
            </p:spPr>
            <p:txBody>
              <a:bodyPr/>
              <a:lstStyle/>
              <a:p>
                <a:r>
                  <a:rPr lang="en-US">
                    <a:noFill/>
                  </a:rPr>
                  <a:t> </a:t>
                </a:r>
              </a:p>
            </p:txBody>
          </p:sp>
        </mc:Fallback>
      </mc:AlternateContent>
    </p:spTree>
    <p:extLst>
      <p:ext uri="{BB962C8B-B14F-4D97-AF65-F5344CB8AC3E}">
        <p14:creationId xmlns:p14="http://schemas.microsoft.com/office/powerpoint/2010/main" val="233503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287963"/>
          </a:xfrm>
        </p:spPr>
        <p:txBody>
          <a:bodyPr>
            <a:normAutofit/>
          </a:bodyPr>
          <a:lstStyle/>
          <a:p>
            <a:r>
              <a:rPr lang="en-US" dirty="0" smtClean="0"/>
              <a:t>Computers read code at the most basic level in binary.</a:t>
            </a:r>
          </a:p>
          <a:p>
            <a:r>
              <a:rPr lang="en-US" dirty="0" smtClean="0"/>
              <a:t>Thus, how programmers transfer symbols into binary needs to be discussed first.</a:t>
            </a:r>
          </a:p>
          <a:p>
            <a:r>
              <a:rPr lang="en-US" dirty="0" smtClean="0"/>
              <a:t>This process is done by constructing a tree and is best illustrated with an example.</a:t>
            </a:r>
          </a:p>
          <a:p>
            <a:r>
              <a:rPr lang="en-US" dirty="0" smtClean="0"/>
              <a:t>This example is found by following this link, and scrolling down to pg. 315-316. </a:t>
            </a:r>
            <a:r>
              <a:rPr lang="en-US" sz="2200" dirty="0" smtClean="0">
                <a:hlinkClick r:id="rId2"/>
              </a:rPr>
              <a:t>http://people.missouristate.edu/jrebaza/assets/10compression.pdf</a:t>
            </a:r>
            <a:endParaRPr lang="en-US" sz="2200" dirty="0" smtClean="0"/>
          </a:p>
          <a:p>
            <a:pPr marL="0" indent="0">
              <a:buNone/>
            </a:pPr>
            <a:endParaRPr lang="en-US" sz="2200" dirty="0" smtClean="0"/>
          </a:p>
          <a:p>
            <a:pPr marL="0" indent="0">
              <a:buNone/>
            </a:pPr>
            <a:endParaRPr lang="en-US" sz="2200" dirty="0"/>
          </a:p>
        </p:txBody>
      </p:sp>
      <p:sp>
        <p:nvSpPr>
          <p:cNvPr id="4" name="TextBox 3"/>
          <p:cNvSpPr txBox="1"/>
          <p:nvPr/>
        </p:nvSpPr>
        <p:spPr>
          <a:xfrm>
            <a:off x="457200" y="336274"/>
            <a:ext cx="8001000" cy="646331"/>
          </a:xfrm>
          <a:prstGeom prst="rect">
            <a:avLst/>
          </a:prstGeom>
          <a:noFill/>
        </p:spPr>
        <p:txBody>
          <a:bodyPr wrap="square" rtlCol="0">
            <a:spAutoFit/>
          </a:bodyPr>
          <a:lstStyle/>
          <a:p>
            <a:pPr algn="ctr"/>
            <a:r>
              <a:rPr lang="en-US" sz="3600" dirty="0" smtClean="0"/>
              <a:t>Constructing a Binary Tree</a:t>
            </a:r>
            <a:endParaRPr lang="en-US" sz="3600" dirty="0"/>
          </a:p>
        </p:txBody>
      </p:sp>
    </p:spTree>
    <p:extLst>
      <p:ext uri="{BB962C8B-B14F-4D97-AF65-F5344CB8AC3E}">
        <p14:creationId xmlns:p14="http://schemas.microsoft.com/office/powerpoint/2010/main" val="368941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382000" cy="6324600"/>
          </a:xfrm>
        </p:spPr>
        <p:txBody>
          <a:bodyPr>
            <a:noAutofit/>
          </a:bodyPr>
          <a:lstStyle/>
          <a:p>
            <a:r>
              <a:rPr lang="en-US" sz="2400" dirty="0" smtClean="0"/>
              <a:t>Things to consider about how programmers code symbols.</a:t>
            </a:r>
          </a:p>
          <a:p>
            <a:r>
              <a:rPr lang="en-US" sz="2400" dirty="0" smtClean="0"/>
              <a:t>The probabilities of the symbols occurring are determined by programmers depending on several factors not precisely known to us.</a:t>
            </a:r>
          </a:p>
          <a:p>
            <a:r>
              <a:rPr lang="en-US" sz="2400" dirty="0" smtClean="0"/>
              <a:t>Unlike the example shown, sometimes the symbols are in numbers.</a:t>
            </a:r>
          </a:p>
          <a:p>
            <a:r>
              <a:rPr lang="en-US" sz="2400" dirty="0" smtClean="0"/>
              <a:t>Generally, lower numbers, such as 0-9, will have higher probabilities of appearing in codes and documents, and thus programmers usually assign higher probabilities to lower number symbols. </a:t>
            </a:r>
          </a:p>
          <a:p>
            <a:r>
              <a:rPr lang="en-US" sz="2400" dirty="0" smtClean="0"/>
              <a:t>If a symbol has a higher probability, the path of the symbol will end towards the top of the tree.</a:t>
            </a:r>
          </a:p>
          <a:p>
            <a:r>
              <a:rPr lang="en-US" sz="2400" dirty="0" smtClean="0"/>
              <a:t>The lower number symbols will contain less bits because the path does not extend as far down the tree.</a:t>
            </a:r>
          </a:p>
          <a:p>
            <a:r>
              <a:rPr lang="en-US" sz="2400" dirty="0" smtClean="0"/>
              <a:t>Because the probabilities assigned to symbols is only known to programmers, we will simply refer to tables provided by programmers in order to code symbols.</a:t>
            </a:r>
          </a:p>
          <a:p>
            <a:endParaRPr lang="en-US" sz="2400" dirty="0"/>
          </a:p>
        </p:txBody>
      </p:sp>
    </p:spTree>
    <p:extLst>
      <p:ext uri="{BB962C8B-B14F-4D97-AF65-F5344CB8AC3E}">
        <p14:creationId xmlns:p14="http://schemas.microsoft.com/office/powerpoint/2010/main" val="214206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Core of Huffman Coding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Remember that we are trying to code DCT coefficients.</a:t>
                </a:r>
              </a:p>
              <a:p>
                <a:r>
                  <a:rPr lang="en-US" dirty="0" smtClean="0"/>
                  <a:t>Also note that we are trying to code each quantized DCT 8x8 block of an image matrix.</a:t>
                </a:r>
              </a:p>
              <a:p>
                <a:r>
                  <a:rPr lang="en-US" dirty="0" smtClean="0"/>
                  <a:t> The first DCT coefficient,</a:t>
                </a:r>
                <a14:m>
                  <m:oMath xmlns:m="http://schemas.openxmlformats.org/officeDocument/2006/math">
                    <m:sSub>
                      <m:sSubPr>
                        <m:ctrlPr>
                          <a:rPr lang="en-US" i="1" smtClean="0">
                            <a:latin typeface="Cambria Math"/>
                          </a:rPr>
                        </m:ctrlPr>
                      </m:sSubPr>
                      <m:e>
                        <m:r>
                          <a:rPr lang="en-US" b="0" i="1" smtClean="0">
                            <a:latin typeface="Cambria Math"/>
                          </a:rPr>
                          <m:t>𝑌</m:t>
                        </m:r>
                      </m:e>
                      <m:sub>
                        <m:r>
                          <a:rPr lang="en-US" b="0" i="1" smtClean="0">
                            <a:latin typeface="Cambria Math"/>
                          </a:rPr>
                          <m:t>𝑄</m:t>
                        </m:r>
                      </m:sub>
                    </m:sSub>
                    <m:d>
                      <m:dPr>
                        <m:ctrlPr>
                          <a:rPr lang="en-US" b="0" i="1" smtClean="0">
                            <a:latin typeface="Cambria Math"/>
                          </a:rPr>
                        </m:ctrlPr>
                      </m:dPr>
                      <m:e>
                        <m:r>
                          <a:rPr lang="en-US" b="0" i="1" smtClean="0">
                            <a:latin typeface="Cambria Math"/>
                          </a:rPr>
                          <m:t>1,1</m:t>
                        </m:r>
                      </m:e>
                    </m:d>
                    <m:r>
                      <a:rPr lang="en-US" b="0" i="1" smtClean="0">
                        <a:latin typeface="Cambria Math"/>
                      </a:rPr>
                      <m:t>,</m:t>
                    </m:r>
                  </m:oMath>
                </a14:m>
                <a:r>
                  <a:rPr lang="en-US" dirty="0" smtClean="0"/>
                  <a:t> has the most weight and is the most important term in a Quantized DCT 8x8 block. </a:t>
                </a:r>
              </a:p>
              <a:p>
                <a:r>
                  <a:rPr lang="en-US" dirty="0" smtClean="0"/>
                  <a:t>Every other coefficient in a Quantized DCT 8x8 block is not as important.</a:t>
                </a:r>
              </a:p>
              <a:p>
                <a:r>
                  <a:rPr lang="en-US" dirty="0" smtClean="0"/>
                  <a:t>An example of a quantized DCT matrix is found by following this link and scrolling down to pg.308 </a:t>
                </a:r>
                <a:r>
                  <a:rPr lang="en-US" dirty="0" smtClean="0">
                    <a:hlinkClick r:id="rId2"/>
                  </a:rPr>
                  <a:t>http://people.missouristate.edu/jrebaza/assets/10compression.pdf</a:t>
                </a:r>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85" t="-2695" r="-1630" b="-809"/>
                </a:stretch>
              </a:blipFill>
            </p:spPr>
            <p:txBody>
              <a:bodyPr/>
              <a:lstStyle/>
              <a:p>
                <a:r>
                  <a:rPr lang="en-US">
                    <a:noFill/>
                  </a:rPr>
                  <a:t> </a:t>
                </a:r>
              </a:p>
            </p:txBody>
          </p:sp>
        </mc:Fallback>
      </mc:AlternateContent>
    </p:spTree>
    <p:extLst>
      <p:ext uri="{BB962C8B-B14F-4D97-AF65-F5344CB8AC3E}">
        <p14:creationId xmlns:p14="http://schemas.microsoft.com/office/powerpoint/2010/main" val="189002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and AC Coefficients</a:t>
            </a:r>
            <a:endParaRPr lang="en-US" dirty="0"/>
          </a:p>
        </p:txBody>
      </p:sp>
      <p:sp>
        <p:nvSpPr>
          <p:cNvPr id="3" name="Content Placeholder 2"/>
          <p:cNvSpPr>
            <a:spLocks noGrp="1"/>
          </p:cNvSpPr>
          <p:nvPr>
            <p:ph idx="1"/>
          </p:nvPr>
        </p:nvSpPr>
        <p:spPr/>
        <p:txBody>
          <a:bodyPr/>
          <a:lstStyle/>
          <a:p>
            <a:r>
              <a:rPr lang="en-US" dirty="0" smtClean="0"/>
              <a:t>Because the first term of the quantized DCT coefficient is the most important, we separate this coefficient from the others and code it differently.</a:t>
            </a:r>
          </a:p>
          <a:p>
            <a:r>
              <a:rPr lang="en-US" dirty="0" smtClean="0"/>
              <a:t>The first coefficient of a quantized DCT matrix is called the DC coefficient.</a:t>
            </a:r>
          </a:p>
          <a:p>
            <a:r>
              <a:rPr lang="en-US" dirty="0" smtClean="0"/>
              <a:t>All the other coefficients of a quantized DCT matrix are called AC coefficients.</a:t>
            </a:r>
            <a:endParaRPr lang="en-US" dirty="0"/>
          </a:p>
        </p:txBody>
      </p:sp>
    </p:spTree>
    <p:extLst>
      <p:ext uri="{BB962C8B-B14F-4D97-AF65-F5344CB8AC3E}">
        <p14:creationId xmlns:p14="http://schemas.microsoft.com/office/powerpoint/2010/main" val="161226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The DC Coefficient</a:t>
            </a:r>
            <a:endParaRPr lang="en-US" dirty="0"/>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dirty="0" smtClean="0"/>
              <a:t>We first consider how to code the DC coefficient.</a:t>
            </a:r>
          </a:p>
          <a:p>
            <a:r>
              <a:rPr lang="en-US" dirty="0" smtClean="0"/>
              <a:t>On average, two adjacent 8x8 quantized DCT blocks are going to be similar to one another because of the nature of images. </a:t>
            </a:r>
            <a:endParaRPr lang="en-US" dirty="0"/>
          </a:p>
          <a:p>
            <a:r>
              <a:rPr lang="en-US" dirty="0" smtClean="0"/>
              <a:t>The respective DC coefficients of those blocks will therefore also be similar.</a:t>
            </a:r>
          </a:p>
          <a:p>
            <a:r>
              <a:rPr lang="en-US" dirty="0" smtClean="0"/>
              <a:t>Thus, we take into account the fact that the difference between DC coefficients of neighboring blocks is usually going to be a low number.</a:t>
            </a:r>
          </a:p>
          <a:p>
            <a:r>
              <a:rPr lang="en-US" dirty="0" smtClean="0"/>
              <a:t>Whereas, the DC coefficient itself could be a relatively large number compared to the difference of two DC coefficients.</a:t>
            </a:r>
          </a:p>
          <a:p>
            <a:r>
              <a:rPr lang="en-US" dirty="0" smtClean="0"/>
              <a:t>So, instead of coding the DC coefficients themselves, we seek to code the difference between two DC coefficients in adjacent blocks.</a:t>
            </a:r>
            <a:endParaRPr lang="en-US" dirty="0"/>
          </a:p>
        </p:txBody>
      </p:sp>
    </p:spTree>
    <p:extLst>
      <p:ext uri="{BB962C8B-B14F-4D97-AF65-F5344CB8AC3E}">
        <p14:creationId xmlns:p14="http://schemas.microsoft.com/office/powerpoint/2010/main" val="1816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Difference DC Coefficient Symbol 1</a:t>
            </a:r>
            <a:endParaRPr lang="en-US" dirty="0"/>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r>
              <a:rPr lang="en-US" dirty="0" smtClean="0"/>
              <a:t>To code the difference between the DC coefficients, we have to code two different symbols.</a:t>
            </a:r>
          </a:p>
          <a:p>
            <a:r>
              <a:rPr lang="en-US" dirty="0" smtClean="0"/>
              <a:t>The first symbol is the bit size of the difference of two DC coefficients which can be found with the following formula. </a:t>
            </a:r>
          </a:p>
          <a:p>
            <a:endParaRPr lang="en-US" dirty="0" smtClean="0"/>
          </a:p>
          <a:p>
            <a:endParaRPr lang="en-US" dirty="0"/>
          </a:p>
          <a:p>
            <a:endParaRPr lang="en-US" dirty="0"/>
          </a:p>
          <a:p>
            <a:endParaRPr lang="en-US" dirty="0" smtClean="0"/>
          </a:p>
          <a:p>
            <a:endParaRPr lang="en-US" dirty="0"/>
          </a:p>
          <a:p>
            <a:r>
              <a:rPr lang="en-US" dirty="0" smtClean="0"/>
              <a:t>To code symbol 1, we refer to table 6.1 on the following slide.</a:t>
            </a:r>
          </a:p>
          <a:p>
            <a:endParaRPr lang="en-US" dirty="0"/>
          </a:p>
          <a:p>
            <a:endParaRPr lang="en-US" dirty="0" smtClean="0"/>
          </a:p>
          <a:p>
            <a:pPr marL="0" indent="0">
              <a:buNone/>
            </a:pPr>
            <a:endParaRPr lang="en-US" dirty="0" smtClean="0"/>
          </a:p>
          <a:p>
            <a:endParaRPr lang="en-US" dirty="0"/>
          </a:p>
          <a:p>
            <a:endParaRPr lang="en-US" dirty="0" smtClean="0"/>
          </a:p>
          <a:p>
            <a:endParaRPr lang="en-US" dirty="0"/>
          </a:p>
        </p:txBody>
      </p:sp>
      <p:pic>
        <p:nvPicPr>
          <p:cNvPr id="5" name="Picture 4"/>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Lst>
          </a:blip>
          <a:srcRect l="17949" t="21368" r="35911" b="57724"/>
          <a:stretch/>
        </p:blipFill>
        <p:spPr bwMode="auto">
          <a:xfrm>
            <a:off x="1447800" y="3200400"/>
            <a:ext cx="5990230" cy="15899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2509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1204</Words>
  <Application>Microsoft Office PowerPoint</Application>
  <PresentationFormat>On-screen Show (4:3)</PresentationFormat>
  <Paragraphs>101</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Huffman coding By: Justin Bancroft</vt:lpstr>
      <vt:lpstr>PowerPoint Presentation</vt:lpstr>
      <vt:lpstr>Quantized DCT coefficients</vt:lpstr>
      <vt:lpstr>PowerPoint Presentation</vt:lpstr>
      <vt:lpstr>PowerPoint Presentation</vt:lpstr>
      <vt:lpstr>The Core of Huffman Coding</vt:lpstr>
      <vt:lpstr>DC and AC Coefficients</vt:lpstr>
      <vt:lpstr>The DC Coefficient</vt:lpstr>
      <vt:lpstr> Difference DC Coefficient Symbol 1</vt:lpstr>
      <vt:lpstr>Table 6.1</vt:lpstr>
      <vt:lpstr>Difference DC Coefficient Symbol 2</vt:lpstr>
      <vt:lpstr>Table 6.2</vt:lpstr>
      <vt:lpstr>Coding the Difference DC coefficient</vt:lpstr>
      <vt:lpstr>The AC coefficients</vt:lpstr>
      <vt:lpstr>Zigzag Sequence for AC coefficients</vt:lpstr>
      <vt:lpstr>Non-zero AC Coefficient Symbol 1 </vt:lpstr>
      <vt:lpstr>Table 6.3</vt:lpstr>
      <vt:lpstr>Non-zero AC Coefficient Symbol 2</vt:lpstr>
      <vt:lpstr>Coding the AC coefficients</vt:lpstr>
      <vt:lpstr>Huffman Coding efficiency</vt:lpstr>
    </vt:vector>
  </TitlesOfParts>
  <Company>Missouri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31</cp:revision>
  <dcterms:created xsi:type="dcterms:W3CDTF">2011-12-07T20:04:50Z</dcterms:created>
  <dcterms:modified xsi:type="dcterms:W3CDTF">2011-12-11T21:39:26Z</dcterms:modified>
</cp:coreProperties>
</file>