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76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58" r:id="rId24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77" d="100"/>
          <a:sy n="77" d="100"/>
        </p:scale>
        <p:origin x="-108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B4A54-3029-4813-BB52-EE2F925CEFFA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E1602-0795-4E48-B4A5-60444BA5C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1546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C859D-6CAA-4FD4-8461-502675155C15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9CE94-F9F6-4225-A504-A5E9C2667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578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9CE94-F9F6-4225-A504-A5E9C26672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7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2F6781-AE9D-4492-853C-E6C23CF346A2}" type="datetimeFigureOut">
              <a:rPr lang="en-US" smtClean="0"/>
              <a:t>4/17/2012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9836D40-27E2-41E6-82A0-F37081D564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Over View of Runge-Kutta Fehlberg and </a:t>
            </a:r>
            <a:r>
              <a:rPr lang="en-US" dirty="0" err="1" smtClean="0"/>
              <a:t>Dormand</a:t>
            </a:r>
            <a:r>
              <a:rPr lang="en-US" dirty="0" smtClean="0"/>
              <a:t> and Prince Methods.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Numerical Methods To Solve Initial Value Problems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60198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William Mize</a:t>
            </a:r>
          </a:p>
        </p:txBody>
      </p:sp>
    </p:spTree>
    <p:extLst>
      <p:ext uri="{BB962C8B-B14F-4D97-AF65-F5344CB8AC3E}">
        <p14:creationId xmlns:p14="http://schemas.microsoft.com/office/powerpoint/2010/main" val="170439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What's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Already Viable Numerical Solution established what's the next step?</a:t>
            </a:r>
          </a:p>
          <a:p>
            <a:r>
              <a:rPr lang="en-US" dirty="0" smtClean="0"/>
              <a:t>We want to control our Error and Step size at each step.</a:t>
            </a:r>
          </a:p>
          <a:p>
            <a:r>
              <a:rPr lang="en-US" dirty="0" smtClean="0"/>
              <a:t>These methods are called adaptive.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Cost Less</a:t>
            </a:r>
          </a:p>
          <a:p>
            <a:pPr lvl="1"/>
            <a:r>
              <a:rPr lang="en-US" dirty="0" smtClean="0"/>
              <a:t>Keep within Tolerance</a:t>
            </a:r>
          </a:p>
          <a:p>
            <a:pPr lvl="1"/>
            <a:endParaRPr lang="en-US" dirty="0"/>
          </a:p>
          <a:p>
            <a:r>
              <a:rPr lang="en-US" dirty="0" smtClean="0"/>
              <a:t>Also look for More efficient ways of doing these things.</a:t>
            </a:r>
          </a:p>
          <a:p>
            <a:pPr lvl="1"/>
            <a:r>
              <a:rPr lang="en-US" dirty="0" smtClean="0"/>
              <a:t>10 Function Evaluation for RK4 and RK5</a:t>
            </a:r>
          </a:p>
          <a:p>
            <a:pPr lvl="1"/>
            <a:r>
              <a:rPr lang="en-US" dirty="0" smtClean="0"/>
              <a:t>Just 6 for RKF4(5)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4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Fehlberg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Coefficients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𝐾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dirty="0"/>
                          <m:t>β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𝐾</m:t>
                        </m:r>
                        <m:r>
                          <m:rPr>
                            <m:nor/>
                          </m:rPr>
                          <a:rPr lang="el-GR" dirty="0"/>
                          <m:t>λ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l-GR" i="1" dirty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l-GR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latin typeface="Cambria Math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dirty="0" smtClean="0"/>
                  <a:t> are found via Taylor expansions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6412214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914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Next Step to find These Coefficients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88989"/>
            <a:ext cx="2945662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98514"/>
            <a:ext cx="3362325" cy="463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049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Deriving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assume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=0,</m:t>
                    </m:r>
                    <m:sSub>
                      <m:sSubPr>
                        <m:ctrlPr>
                          <a:rPr lang="el-GR" i="1" dirty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l-GR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dirty="0"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/>
                      </a:rPr>
                      <m:t>=0</m:t>
                    </m:r>
                    <m:r>
                      <a:rPr lang="en-US" i="1" dirty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/>
                  <a:t>=1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5038" y="2057400"/>
            <a:ext cx="4500563" cy="41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810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and more…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sz="3200" dirty="0" smtClean="0"/>
                  <a:t>So this was way more complicated than I actually thought it would be.</a:t>
                </a:r>
              </a:p>
              <a:p>
                <a:r>
                  <a:rPr lang="en-US" sz="3200" dirty="0" smtClean="0"/>
                  <a:t>But it’s all leading some where!</a:t>
                </a:r>
              </a:p>
              <a:p>
                <a:r>
                  <a:rPr lang="en-US" sz="3200" dirty="0" smtClean="0"/>
                  <a:t>Eventually we want to have all the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/>
                          </a:rPr>
                          <m:t> </m:t>
                        </m:r>
                        <m:r>
                          <a:rPr lang="en-US" sz="3200" i="1">
                            <a:latin typeface="Cambria Math"/>
                          </a:rPr>
                          <m:t>𝐶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𝐾</m:t>
                        </m:r>
                      </m:sub>
                    </m:sSub>
                    <m:r>
                      <a:rPr lang="en-US" sz="3200" i="1" dirty="0"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sz="3200" i="1" dirty="0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3200" dirty="0"/>
                          <m:t>β</m:t>
                        </m:r>
                      </m:e>
                      <m:sub>
                        <m:r>
                          <a:rPr lang="en-US" sz="3200" i="1" dirty="0">
                            <a:latin typeface="Cambria Math"/>
                          </a:rPr>
                          <m:t>𝐾</m:t>
                        </m:r>
                        <m:r>
                          <m:rPr>
                            <m:nor/>
                          </m:rPr>
                          <a:rPr lang="el-GR" sz="3200" dirty="0"/>
                          <m:t>λ</m:t>
                        </m:r>
                        <m:r>
                          <m:rPr>
                            <m:nor/>
                          </m:rPr>
                          <a:rPr lang="en-US" sz="3200" dirty="0"/>
                          <m:t> </m:t>
                        </m:r>
                      </m:sub>
                    </m:sSub>
                    <m:r>
                      <a:rPr lang="en-US" sz="3200" i="1" dirty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l-GR" sz="3200" i="1" dirty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l-GR" sz="3200" i="1" dirty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3200" i="1" dirty="0">
                                <a:latin typeface="Cambria Math"/>
                              </a:rPr>
                              <m:t>𝐶</m:t>
                            </m:r>
                          </m:e>
                        </m:acc>
                      </m:e>
                      <m:sub>
                        <m:r>
                          <a:rPr lang="en-US" sz="3200" i="1" dirty="0">
                            <a:latin typeface="Cambria Math"/>
                          </a:rPr>
                          <m:t>𝐾</m:t>
                        </m:r>
                      </m:sub>
                    </m:sSub>
                  </m:oMath>
                </a14:m>
                <a:r>
                  <a:rPr lang="en-US" sz="3200" dirty="0" smtClean="0"/>
                  <a:t> in terms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sz="3200" dirty="0"/>
                          <m:t> </m:t>
                        </m:r>
                      </m:e>
                      <m:sub>
                        <m:r>
                          <a:rPr lang="en-US" sz="3200" b="0" i="1" smtClean="0">
                            <a:latin typeface="Cambria Math"/>
                          </a:rPr>
                          <m:t>2</m:t>
                        </m:r>
                        <m:r>
                          <a:rPr lang="en-US" sz="3200" i="1">
                            <a:latin typeface="Cambria Math"/>
                          </a:rPr>
                          <m:t> </m:t>
                        </m:r>
                      </m:sub>
                    </m:sSub>
                    <m:r>
                      <m:rPr>
                        <m:sty m:val="p"/>
                      </m:rPr>
                      <a:rPr lang="en-US" sz="3200" b="0" i="0" smtClean="0">
                        <a:latin typeface="Cambria Math"/>
                      </a:rPr>
                      <m:t>and</m:t>
                    </m:r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sz="3200" dirty="0"/>
                          <m:t> </m:t>
                        </m:r>
                      </m:e>
                      <m:sub>
                        <m:r>
                          <a:rPr lang="en-US" sz="3200" b="0" i="1" dirty="0" smtClean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sz="3200" b="0" i="0" smtClean="0">
                        <a:latin typeface="Cambria Math"/>
                      </a:rPr>
                      <m:t>.</m:t>
                    </m:r>
                  </m:oMath>
                </a14:m>
                <a:endParaRPr lang="en-US" sz="3200" b="0" dirty="0" smtClean="0"/>
              </a:p>
              <a:p>
                <a:r>
                  <a:rPr lang="en-US" sz="3200" dirty="0" smtClean="0"/>
                  <a:t>From there was must figure out our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sz="3200" dirty="0"/>
                          <m:t> </m:t>
                        </m:r>
                      </m:e>
                      <m:sub>
                        <m:r>
                          <a:rPr lang="en-US" sz="3200" i="1">
                            <a:latin typeface="Cambria Math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n-US" sz="3200" dirty="0" smtClean="0"/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sz="3200" dirty="0"/>
                          <m:t> </m:t>
                        </m:r>
                      </m:e>
                      <m:sub>
                        <m:r>
                          <a:rPr lang="en-US" sz="3200" i="1" dirty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sz="3200">
                        <a:latin typeface="Cambria Math"/>
                      </a:rPr>
                      <m:t>.</m:t>
                    </m:r>
                  </m:oMath>
                </a14:m>
                <a:endParaRPr lang="en-US" sz="32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sz="3200" dirty="0"/>
                          <m:t> </m:t>
                        </m:r>
                      </m:e>
                      <m:sub>
                        <m:r>
                          <a:rPr lang="en-US" sz="3200" i="1" dirty="0">
                            <a:latin typeface="Cambria Math"/>
                          </a:rPr>
                          <m:t>5</m:t>
                        </m:r>
                      </m:sub>
                    </m:sSub>
                    <m:r>
                      <a:rPr lang="en-US" sz="32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/>
                      </a:rPr>
                      <m:t>ends</m:t>
                    </m:r>
                    <m:r>
                      <a:rPr lang="en-US" sz="32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/>
                      </a:rPr>
                      <m:t>up</m:t>
                    </m:r>
                    <m:r>
                      <a:rPr lang="en-US" sz="32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/>
                      </a:rPr>
                      <m:t>being</m:t>
                    </m:r>
                    <m:r>
                      <a:rPr lang="en-US" sz="3200" b="0" i="0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dirty="0" smtClean="0">
                        <a:latin typeface="Cambria Math"/>
                      </a:rPr>
                      <m:t>arbitary</m:t>
                    </m:r>
                  </m:oMath>
                </a14:m>
                <a:endParaRPr lang="en-US" sz="3200" b="0" dirty="0" smtClean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76" t="-1733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81474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to 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2 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2745"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r>
                  <a:rPr lang="en-US" dirty="0" smtClean="0"/>
                  <a:t>First Take coefficients from the 5</a:t>
                </a:r>
                <a:r>
                  <a:rPr lang="en-US" baseline="30000" dirty="0" smtClean="0"/>
                  <a:t>th</a:t>
                </a:r>
                <a:r>
                  <a:rPr lang="en-US" dirty="0" smtClean="0"/>
                  <a:t> order equation.</a:t>
                </a:r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r>
                  <a:rPr lang="en-US" dirty="0" smtClean="0"/>
                  <a:t>Which ultimately leads to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Where we chose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n-US" dirty="0" smtClean="0"/>
                  <a:t>=  1/3 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n-US" dirty="0"/>
                  <a:t>=  </a:t>
                </a:r>
                <a:r>
                  <a:rPr lang="en-US" dirty="0" smtClean="0"/>
                  <a:t>3/8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4"/>
                <a:stretch>
                  <a:fillRect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842246"/>
            <a:ext cx="3705225" cy="258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76" y="4648200"/>
            <a:ext cx="3733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8402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n-US" dirty="0" smtClean="0"/>
                  <a:t>= 1/3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371600"/>
            <a:ext cx="6932034" cy="475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17182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∝</m:t>
                        </m:r>
                        <m:r>
                          <m:rPr>
                            <m:nor/>
                          </m:rPr>
                          <a:rPr lang="en-US" dirty="0"/>
                          <m:t> 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2 </m:t>
                        </m:r>
                      </m:sub>
                    </m:sSub>
                  </m:oMath>
                </a14:m>
                <a:r>
                  <a:rPr lang="en-US" dirty="0"/>
                  <a:t>= </a:t>
                </a:r>
                <a:r>
                  <a:rPr lang="en-US" dirty="0" smtClean="0"/>
                  <a:t>3/8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18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4963"/>
            <a:ext cx="6196435" cy="433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676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Comparison(Problem)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8015288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06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 of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315995"/>
            <a:ext cx="9057538" cy="4399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12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Refresher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We are looking at Ordinary Differential Equations</a:t>
                </a:r>
              </a:p>
              <a:p>
                <a:pPr lvl="1"/>
                <a:r>
                  <a:rPr lang="en-US" dirty="0" smtClean="0"/>
                  <a:t>More specifically Initial Value Problems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Simple Examples:</a:t>
                </a:r>
              </a:p>
              <a:p>
                <a:pPr marL="274320" lvl="1" indent="-274320">
                  <a:spcBef>
                    <a:spcPts val="580"/>
                  </a:spcBef>
                  <a:buClr>
                    <a:schemeClr val="accent1"/>
                  </a:buClr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400" b="0" i="1" dirty="0" smtClean="0">
                                <a:latin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sz="2400" i="1" dirty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 dirty="0">
                                    <a:latin typeface="Cambria Math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 sz="2400" dirty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4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+1</m:t>
                            </m:r>
                          </m:e>
                          <m:e>
                            <m:r>
                              <a:rPr lang="en-US" sz="2400" i="1" dirty="0">
                                <a:latin typeface="Cambria Math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sz="2400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400" i="1" dirty="0">
                                    <a:latin typeface="Cambria Math"/>
                                  </a:rPr>
                                  <m:t>0</m:t>
                                </m:r>
                              </m:e>
                            </m:d>
                            <m:r>
                              <a:rPr lang="en-US" sz="2400" i="1" dirty="0">
                                <a:latin typeface="Cambria Math"/>
                              </a:rPr>
                              <m:t>=0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400" b="0" dirty="0" smtClean="0"/>
                  <a:t> </a:t>
                </a:r>
                <a:r>
                  <a:rPr lang="en-US" sz="2200" dirty="0"/>
                  <a:t>Solution of: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200" i="1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sz="2200" b="0" i="0" smtClean="0">
                        <a:latin typeface="Cambria Math"/>
                      </a:rPr>
                      <m:t>−1</m:t>
                    </m:r>
                  </m:oMath>
                </a14:m>
                <a:endParaRPr lang="en-US" sz="2200" dirty="0" smtClean="0"/>
              </a:p>
              <a:p>
                <a:pPr marL="274320" lvl="1" indent="-274320">
                  <a:spcBef>
                    <a:spcPts val="580"/>
                  </a:spcBef>
                  <a:buClr>
                    <a:schemeClr val="accent1"/>
                  </a:buClr>
                </a:pPr>
                <a:endParaRPr lang="en-US" sz="2200" dirty="0" smtClean="0"/>
              </a:p>
              <a:p>
                <a:pPr marL="274320" lvl="1" indent="-274320">
                  <a:spcBef>
                    <a:spcPts val="580"/>
                  </a:spcBef>
                  <a:buClr>
                    <a:schemeClr val="accent1"/>
                  </a:buClr>
                </a:pP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sz="2000" i="1" dirty="0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eqArrPr>
                          <m:e>
                            <m:sSup>
                              <m:sSupPr>
                                <m:ctrlPr>
                                  <a:rPr lang="en-US" sz="2000" i="1" dirty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 dirty="0">
                                    <a:latin typeface="Cambria Math"/>
                                  </a:rPr>
                                  <m:t>x</m:t>
                                </m:r>
                              </m:e>
                              <m:sup>
                                <m:r>
                                  <a:rPr lang="en-US" sz="2000" dirty="0">
                                    <a:latin typeface="Cambria Math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0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6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−1</m:t>
                            </m:r>
                          </m:e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𝑥</m:t>
                            </m:r>
                            <m:d>
                              <m:dPr>
                                <m:ctrlPr>
                                  <a:rPr lang="en-US" sz="2000" i="1" dirty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dirty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  <m:r>
                              <a:rPr lang="en-US" sz="20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6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sz="2200" dirty="0" smtClean="0"/>
                  <a:t>   Solution </a:t>
                </a:r>
                <a:r>
                  <a:rPr lang="en-US" sz="2200" dirty="0"/>
                  <a:t>of: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/>
                      </a:rPr>
                      <m:t>𝑥</m:t>
                    </m:r>
                    <m:r>
                      <a:rPr lang="en-US" sz="2200" i="1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sz="2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3</m:t>
                        </m:r>
                        <m:r>
                          <a:rPr lang="en-US" sz="2200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200" b="0" i="0" smtClean="0">
                        <a:latin typeface="Cambria Math"/>
                      </a:rPr>
                      <m:t>−</m:t>
                    </m:r>
                    <m:r>
                      <m:rPr>
                        <m:sty m:val="p"/>
                      </m:rPr>
                      <a:rPr lang="en-US" sz="2200" b="0" i="0" smtClean="0">
                        <a:latin typeface="Cambria Math"/>
                      </a:rPr>
                      <m:t>t</m:t>
                    </m:r>
                    <m:r>
                      <a:rPr lang="en-US" sz="2200" b="0" i="0" smtClean="0">
                        <a:latin typeface="Cambria Math"/>
                      </a:rPr>
                      <m:t>+4</m:t>
                    </m:r>
                  </m:oMath>
                </a14:m>
                <a:endParaRPr lang="en-US" sz="2200" dirty="0"/>
              </a:p>
              <a:p>
                <a:pPr marL="274320" lvl="1" indent="-274320">
                  <a:spcBef>
                    <a:spcPts val="580"/>
                  </a:spcBef>
                  <a:buClr>
                    <a:schemeClr val="accent1"/>
                  </a:buClr>
                </a:pPr>
                <a:endParaRPr lang="en-US" sz="2200" dirty="0"/>
              </a:p>
              <a:p>
                <a:endParaRPr lang="en-US" sz="2400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067" b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6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Dormand</a:t>
            </a:r>
            <a:r>
              <a:rPr lang="en-US" dirty="0"/>
              <a:t> and Prince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768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729" y="1447800"/>
            <a:ext cx="3614944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450649"/>
            <a:ext cx="2229466" cy="2435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886200"/>
            <a:ext cx="2286000" cy="229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3540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Comparison of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71600"/>
            <a:ext cx="4607177" cy="3243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19400"/>
            <a:ext cx="3887756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5710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Taylor’s method uses derivatives to solve ODE</a:t>
            </a:r>
          </a:p>
          <a:p>
            <a:r>
              <a:rPr lang="en-US" dirty="0" smtClean="0"/>
              <a:t>RK uses only a combination of specific function evaluations instead of derivatives to approximate solution of the ODE</a:t>
            </a:r>
          </a:p>
          <a:p>
            <a:r>
              <a:rPr lang="en-US" dirty="0" smtClean="0"/>
              <a:t>RKF is beneficial because you can control your step size so you have your global error within a predetermined tolerance</a:t>
            </a:r>
          </a:p>
          <a:p>
            <a:r>
              <a:rPr lang="en-US" dirty="0" smtClean="0"/>
              <a:t>RK4 and RK5 uses 10 function evaluations </a:t>
            </a:r>
            <a:r>
              <a:rPr lang="en-US" dirty="0" err="1" smtClean="0"/>
              <a:t>vs</a:t>
            </a:r>
            <a:r>
              <a:rPr lang="en-US" dirty="0" smtClean="0"/>
              <a:t> RKF just 6</a:t>
            </a:r>
          </a:p>
          <a:p>
            <a:r>
              <a:rPr lang="en-US" dirty="0" smtClean="0"/>
              <a:t>Runge-Kutta </a:t>
            </a:r>
            <a:r>
              <a:rPr lang="en-US" dirty="0" err="1" smtClean="0"/>
              <a:t>Fehlberg</a:t>
            </a:r>
            <a:r>
              <a:rPr lang="en-US" dirty="0" smtClean="0"/>
              <a:t> is widely accepted and used commercially(</a:t>
            </a:r>
            <a:r>
              <a:rPr lang="en-US" dirty="0" err="1" smtClean="0"/>
              <a:t>Matlab</a:t>
            </a:r>
            <a:r>
              <a:rPr lang="en-US" dirty="0" smtClean="0"/>
              <a:t>, </a:t>
            </a:r>
            <a:r>
              <a:rPr lang="en-US" dirty="0" err="1" smtClean="0"/>
              <a:t>Mathematica</a:t>
            </a:r>
            <a:r>
              <a:rPr lang="en-US" dirty="0" smtClean="0"/>
              <a:t>, maple,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0253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Numerical Mathematics and Computing. Sixth Edition; Ward </a:t>
            </a:r>
            <a:r>
              <a:rPr lang="en-US" dirty="0" err="1" smtClean="0"/>
              <a:t>Cheny</a:t>
            </a:r>
            <a:r>
              <a:rPr lang="en-US" dirty="0" smtClean="0"/>
              <a:t>, David Kincaid</a:t>
            </a:r>
          </a:p>
          <a:p>
            <a:r>
              <a:rPr lang="en-US" dirty="0" smtClean="0"/>
              <a:t>Low-Order classical Runge-Kutta Formulas with </a:t>
            </a:r>
            <a:r>
              <a:rPr lang="en-US" dirty="0" err="1" smtClean="0"/>
              <a:t>StepSize</a:t>
            </a:r>
            <a:r>
              <a:rPr lang="en-US" dirty="0" smtClean="0"/>
              <a:t> Control and their Application to some heat transfer problems. By Erwin </a:t>
            </a:r>
            <a:r>
              <a:rPr lang="en-US" dirty="0" err="1" smtClean="0"/>
              <a:t>Fehlberg</a:t>
            </a:r>
            <a:r>
              <a:rPr lang="en-US" dirty="0" smtClean="0"/>
              <a:t>(1969)</a:t>
            </a:r>
          </a:p>
          <a:p>
            <a:r>
              <a:rPr lang="en-US" dirty="0" smtClean="0"/>
              <a:t>A family of embedded Runge-Kutta Formulae. By </a:t>
            </a:r>
            <a:r>
              <a:rPr lang="en-US" dirty="0" err="1" smtClean="0"/>
              <a:t>Dormand</a:t>
            </a:r>
            <a:r>
              <a:rPr lang="en-US" dirty="0" smtClean="0"/>
              <a:t> and Prince(1980)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49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How practical are analytical methods?</a:t>
                </a:r>
              </a:p>
              <a:p>
                <a:pPr lvl="1"/>
                <a:r>
                  <a:rPr lang="en-US" dirty="0" smtClean="0"/>
                  <a:t>Equation: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dirty="0">
                            <a:latin typeface="Cambria Math"/>
                          </a:rPr>
                          <m:t>x</m:t>
                        </m:r>
                      </m:e>
                      <m:sup>
                        <m:r>
                          <a:rPr lang="en-US" dirty="0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n-US" i="1" dirty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−</m:t>
                        </m:r>
                        <m:rad>
                          <m:radPr>
                            <m:degHide m:val="on"/>
                            <m:ctrlPr>
                              <a:rPr lang="en-US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b="0" i="1" dirty="0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b="0" i="1" dirty="0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b="0" i="1" dirty="0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dirty="0" smtClean="0">
                                <a:latin typeface="Cambria Math"/>
                              </a:rPr>
                              <m:t>𝑠𝑖𝑛𝑡</m:t>
                            </m:r>
                          </m:e>
                        </m:rad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ln</m:t>
                    </m:r>
                    <m:r>
                      <a:rPr lang="en-US" b="0" i="1" dirty="0" smtClean="0">
                        <a:latin typeface="Cambria Math"/>
                      </a:rPr>
                      <m:t>⁡|</m:t>
                    </m:r>
                    <m:r>
                      <a:rPr lang="en-US" b="0" i="1" dirty="0" smtClean="0">
                        <a:latin typeface="Cambria Math"/>
                      </a:rPr>
                      <m:t>𝑠𝑖𝑛𝑡</m:t>
                    </m:r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b="0" i="1" dirty="0" smtClean="0">
                        <a:latin typeface="Cambria Math"/>
                      </a:rPr>
                      <m:t>𝑡𝑎𝑛h</m:t>
                    </m:r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|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We chose to find a Numerical solution because</a:t>
                </a:r>
              </a:p>
              <a:p>
                <a:pPr lvl="1"/>
                <a:r>
                  <a:rPr lang="en-US" dirty="0" smtClean="0"/>
                  <a:t>Closed-form is to difficult to evaluate</a:t>
                </a:r>
              </a:p>
              <a:p>
                <a:pPr lvl="1"/>
                <a:r>
                  <a:rPr lang="en-US" dirty="0" smtClean="0"/>
                  <a:t>No close-form solution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95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Quick Ground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First Start with Taylor Series Approximations</a:t>
            </a:r>
          </a:p>
          <a:p>
            <a:r>
              <a:rPr lang="en-US" sz="3600" dirty="0" smtClean="0"/>
              <a:t>Then Move onto Runge-Kutta Methods for Approximations</a:t>
            </a:r>
          </a:p>
          <a:p>
            <a:r>
              <a:rPr lang="en-US" sz="3600" dirty="0" smtClean="0"/>
              <a:t>Lastly onto Runge-Kutta Fehlberg and </a:t>
            </a:r>
            <a:r>
              <a:rPr lang="en-US" sz="3600" dirty="0" err="1"/>
              <a:t>Dormand</a:t>
            </a:r>
            <a:r>
              <a:rPr lang="en-US" sz="3600" dirty="0"/>
              <a:t> and Prince </a:t>
            </a:r>
            <a:r>
              <a:rPr lang="en-US" sz="3600" dirty="0" smtClean="0"/>
              <a:t>Methods for Approximation and keeping control of error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3440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these Methods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All of the Methods will be using a step size method.</a:t>
            </a:r>
          </a:p>
          <a:p>
            <a:r>
              <a:rPr lang="en-US" sz="3600" dirty="0" smtClean="0"/>
              <a:t>Error is determined by the size of step, order, and method used.</a:t>
            </a:r>
          </a:p>
          <a:p>
            <a:r>
              <a:rPr lang="en-US" sz="3600" dirty="0" smtClean="0"/>
              <a:t>When actually calculating these, almost always done via computer.</a:t>
            </a:r>
          </a:p>
          <a:p>
            <a:pPr marL="32004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47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 Series Methods(Brief)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Taylor Series As Follows</a:t>
                </a:r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dirty="0" smtClean="0">
                        <a:latin typeface="Cambria Math"/>
                      </a:rPr>
                      <m:t>x</m:t>
                    </m:r>
                    <m:d>
                      <m:dPr>
                        <m:ctrlPr>
                          <a:rPr lang="en-US" sz="20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 dirty="0" err="1" smtClean="0">
                            <a:latin typeface="Cambria Math"/>
                          </a:rPr>
                          <m:t>𝑡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+</m:t>
                        </m:r>
                        <m:r>
                          <a:rPr lang="en-US" sz="2000" i="1" dirty="0" err="1" smtClean="0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b="0" i="1" dirty="0" smtClean="0">
                        <a:latin typeface="Cambria Math"/>
                      </a:rPr>
                      <m:t>+</m:t>
                    </m:r>
                    <m:r>
                      <a:rPr lang="en-US" sz="2000" b="0" i="1" dirty="0" smtClean="0">
                        <a:latin typeface="Cambria Math"/>
                      </a:rPr>
                      <m:t>h</m:t>
                    </m:r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b="0" i="1" dirty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2!</m:t>
                        </m:r>
                      </m:den>
                    </m:f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b="0" i="1" dirty="0" smtClean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i="1" dirty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3</m:t>
                        </m:r>
                        <m:r>
                          <a:rPr lang="en-US" sz="2000" i="1" dirty="0">
                            <a:latin typeface="Cambria Math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</a:rPr>
                          <m:t>′′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′</m:t>
                        </m:r>
                        <m:d>
                          <m:dPr>
                            <m:ctrlPr>
                              <a:rPr lang="en-US" sz="20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000" i="1" dirty="0">
                                <a:latin typeface="Cambria Math"/>
                              </a:rPr>
                              <m:t>𝑡</m:t>
                            </m:r>
                          </m:e>
                        </m:d>
                      </m:sup>
                    </m:sSup>
                    <m:r>
                      <a:rPr lang="en-US" sz="2000" i="1" dirty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0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 dirty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/>
                          </a:rPr>
                          <m:t>4</m:t>
                        </m:r>
                        <m:r>
                          <a:rPr lang="en-US" sz="2000" i="1" dirty="0">
                            <a:latin typeface="Cambria Math"/>
                          </a:rPr>
                          <m:t>!</m:t>
                        </m:r>
                      </m:den>
                    </m:f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000" i="1" dirty="0">
                            <a:latin typeface="Cambria Math"/>
                          </a:rPr>
                          <m:t>′</m:t>
                        </m:r>
                        <m:r>
                          <a:rPr lang="en-US" sz="2000" b="0" i="1" dirty="0" smtClean="0">
                            <a:latin typeface="Cambria Math"/>
                          </a:rPr>
                          <m:t>′′</m:t>
                        </m:r>
                        <m:r>
                          <a:rPr lang="en-US" sz="2000" i="1" dirty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0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000" i="1" dirty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000" b="0" i="1" dirty="0" smtClean="0">
                        <a:latin typeface="Cambria Math"/>
                      </a:rPr>
                      <m:t>+..</m:t>
                    </m:r>
                  </m:oMath>
                </a14:m>
                <a:endParaRPr lang="en-US" sz="2000" dirty="0"/>
              </a:p>
              <a:p>
                <a:r>
                  <a:rPr lang="en-US" dirty="0" smtClean="0"/>
                  <a:t>Most Basic is Euler’s Method</a:t>
                </a:r>
              </a:p>
              <a:p>
                <a:pPr lvl="1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>
                        <a:latin typeface="Cambria Math"/>
                      </a:rPr>
                      <m:t>x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err="1">
                            <a:latin typeface="Cambria Math"/>
                          </a:rPr>
                          <m:t>𝑡</m:t>
                        </m:r>
                        <m:r>
                          <a:rPr lang="en-US" i="1" dirty="0">
                            <a:latin typeface="Cambria Math"/>
                          </a:rPr>
                          <m:t>+</m:t>
                        </m:r>
                        <m:r>
                          <a:rPr lang="en-US" i="1" dirty="0" err="1">
                            <a:latin typeface="Cambria Math"/>
                          </a:rPr>
                          <m:t>h</m:t>
                        </m:r>
                      </m:e>
                    </m:d>
                    <m:r>
                      <m:rPr>
                        <m:nor/>
                      </m:rPr>
                      <a:rPr lang="en-US" b="0" i="0" dirty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/>
                      <m:t>≈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i="1" dirty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i="1" dirty="0">
                        <a:latin typeface="Cambria Math"/>
                      </a:rPr>
                      <m:t>+</m:t>
                    </m:r>
                    <m:r>
                      <a:rPr lang="en-US" i="1" dirty="0">
                        <a:latin typeface="Cambria Math"/>
                      </a:rPr>
                      <m:t>h</m:t>
                    </m:r>
                    <m:sSup>
                      <m:sSupPr>
                        <m:ctrlPr>
                          <a:rPr lang="en-US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Higher Order Approximations better Accuracy</a:t>
                </a:r>
              </a:p>
              <a:p>
                <a:r>
                  <a:rPr lang="en-US" dirty="0" smtClean="0"/>
                  <a:t>But at a cost</a:t>
                </a:r>
              </a:p>
              <a:p>
                <a:r>
                  <a:rPr lang="en-US" dirty="0" smtClean="0"/>
                  <a:t>What can we do?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06" t="-1067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035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Named After Carl </a:t>
            </a:r>
            <a:r>
              <a:rPr lang="en-US" sz="3200" dirty="0" err="1" smtClean="0"/>
              <a:t>Runge</a:t>
            </a:r>
            <a:r>
              <a:rPr lang="en-US" sz="3200" dirty="0" smtClean="0"/>
              <a:t> and Wilhelm </a:t>
            </a:r>
            <a:r>
              <a:rPr lang="en-US" sz="3200" dirty="0" err="1" smtClean="0"/>
              <a:t>Kutta</a:t>
            </a:r>
            <a:endParaRPr lang="en-US" sz="3200" dirty="0" smtClean="0"/>
          </a:p>
          <a:p>
            <a:r>
              <a:rPr lang="en-US" sz="3200" dirty="0" smtClean="0"/>
              <a:t>What they do?</a:t>
            </a:r>
          </a:p>
          <a:p>
            <a:pPr lvl="1"/>
            <a:r>
              <a:rPr lang="en-US" sz="3200" dirty="0" smtClean="0"/>
              <a:t>Do the same Job as Taylor Series Method, but without the analytic differentiation.</a:t>
            </a:r>
          </a:p>
          <a:p>
            <a:r>
              <a:rPr lang="en-US" sz="3200" dirty="0" smtClean="0"/>
              <a:t>Just like Taylor Series with higher and higher order methods.</a:t>
            </a:r>
          </a:p>
          <a:p>
            <a:pPr lvl="1"/>
            <a:r>
              <a:rPr lang="en-US" sz="3200" dirty="0" smtClean="0"/>
              <a:t>Runge-Kutta Method of Order 4 Well accepted classically used algorithm.</a:t>
            </a:r>
          </a:p>
        </p:txBody>
      </p:sp>
    </p:spTree>
    <p:extLst>
      <p:ext uri="{BB962C8B-B14F-4D97-AF65-F5344CB8AC3E}">
        <p14:creationId xmlns:p14="http://schemas.microsoft.com/office/powerpoint/2010/main" val="13576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of Order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/>
                  <a:t>We don’t want to take derivatives for approximations</a:t>
                </a:r>
              </a:p>
              <a:p>
                <a:pPr lvl="1"/>
                <a:r>
                  <a:rPr lang="en-US" dirty="0" smtClean="0"/>
                  <a:t>Instead use Taylor series to create Runge-Kutta methods to approximate solution with just function evaluations.</a:t>
                </a:r>
              </a:p>
              <a:p>
                <a:pPr lvl="1"/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𝑇</m:t>
                        </m:r>
                      </m:e>
                      <m:sup>
                        <m:d>
                          <m:d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</m:d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h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r>
                  <a:rPr lang="en-US" b="0" dirty="0" smtClean="0"/>
                  <a:t>We Want to Approximate this with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:pPr lvl="2"/>
                <a:r>
                  <a:rPr lang="en-US" b="0" dirty="0" smtClean="0"/>
                  <a:t>Find A, B, C</a:t>
                </a:r>
              </a:p>
              <a:p>
                <a:r>
                  <a:rPr lang="en-US" dirty="0" smtClean="0"/>
                  <a:t>We get</a:t>
                </a:r>
                <a:r>
                  <a:rPr lang="en-US" i="1" dirty="0" smtClean="0">
                    <a:latin typeface="Cambria Math"/>
                  </a:rPr>
                  <a:t>: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 dirty="0">
                        <a:latin typeface="Cambria Math"/>
                      </a:rPr>
                      <m:t>x</m:t>
                    </m:r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 err="1">
                            <a:latin typeface="Cambria Math"/>
                          </a:rPr>
                          <m:t>𝑡</m:t>
                        </m:r>
                        <m:r>
                          <a:rPr lang="en-US" sz="2800" i="1" dirty="0">
                            <a:latin typeface="Cambria Math"/>
                          </a:rPr>
                          <m:t>+</m:t>
                        </m:r>
                        <m:r>
                          <a:rPr lang="en-US" sz="2800" i="1" dirty="0" err="1">
                            <a:latin typeface="Cambria Math"/>
                          </a:rPr>
                          <m:t>h</m:t>
                        </m:r>
                      </m:e>
                    </m:d>
                    <m:r>
                      <a:rPr lang="en-US" sz="2800" i="1" dirty="0">
                        <a:latin typeface="Cambria Math"/>
                      </a:rPr>
                      <m:t>=</m:t>
                    </m:r>
                    <m:r>
                      <a:rPr lang="en-US" sz="2800" i="1" dirty="0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i="1" dirty="0">
                            <a:latin typeface="Cambria Math"/>
                          </a:rPr>
                          <m:t>𝑡</m:t>
                        </m:r>
                      </m:e>
                    </m:d>
                    <m:r>
                      <a:rPr lang="en-US" sz="2800" i="1" dirty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800" i="1" dirty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800" dirty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i="1" dirty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2800" i="1" dirty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sz="2800" i="1" dirty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3600" i="1" dirty="0">
                        <a:latin typeface="Cambria Math"/>
                      </a:rPr>
                      <m:t>)</m:t>
                    </m:r>
                  </m:oMath>
                </a14:m>
                <a:endParaRPr lang="en-US" i="1" dirty="0" smtClean="0">
                  <a:latin typeface="Cambria Math"/>
                </a:endParaRPr>
              </a:p>
              <a:p>
                <a:r>
                  <a:rPr lang="en-US" i="1" dirty="0" smtClean="0">
                    <a:latin typeface="Cambria Math"/>
                  </a:rPr>
                  <a:t> 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/>
                              </a:rPr>
                            </m:ctrlPr>
                          </m:eqArrPr>
                          <m:e>
                            <m:sSub>
                              <m:sSubPr>
                                <m:ctrlPr>
                                  <a:rPr lang="en-US" sz="20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000" i="1" dirty="0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2000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20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sz="2000" i="1" dirty="0">
                                <a:latin typeface="Cambria Math"/>
                              </a:rPr>
                              <m:t>h𝑓</m:t>
                            </m:r>
                            <m:r>
                              <a:rPr lang="en-US" sz="2000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sz="2000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000" i="1" dirty="0">
                                <a:latin typeface="Cambria Math"/>
                              </a:rPr>
                              <m:t>,</m:t>
                            </m:r>
                            <m:r>
                              <a:rPr lang="en-US" sz="20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000" b="0" i="1" dirty="0" smtClean="0">
                                <a:latin typeface="Cambria Math"/>
                              </a:rPr>
                              <m:t>)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sz="2400" i="1" dirty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dirty="0" smtClean="0">
                                    <a:latin typeface="Cambria Math"/>
                                  </a:rPr>
                                  <m:t>        </m:t>
                                </m:r>
                                <m:r>
                                  <a:rPr lang="en-US" sz="2400" i="1" dirty="0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sz="2400" i="1" dirty="0">
                                <a:latin typeface="Cambria Math"/>
                              </a:rPr>
                              <m:t>=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h𝑓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(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𝑡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h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,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 dirty="0"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sz="2400" i="1" dirty="0" smtClean="0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400" i="1" dirty="0">
                                    <a:latin typeface="Cambria Math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en-US" sz="2400" i="1" dirty="0"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</a:rPr>
                              <m:t>)</m:t>
                            </m:r>
                          </m:e>
                        </m:eqArr>
                      </m:e>
                    </m:d>
                  </m:oMath>
                </a14:m>
                <a:endParaRPr lang="en-US" i="1" dirty="0" smtClean="0">
                  <a:latin typeface="Cambria Math"/>
                </a:endParaRPr>
              </a:p>
              <a:p>
                <a:pPr lvl="1"/>
                <a:r>
                  <a:rPr lang="en-US" sz="1700" i="1" dirty="0" smtClean="0">
                    <a:latin typeface="Cambria Math"/>
                  </a:rPr>
                  <a:t>Error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7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1700" i="1">
                            <a:latin typeface="Cambria Math"/>
                          </a:rPr>
                          <m:t>𝑂</m:t>
                        </m:r>
                        <m:r>
                          <a:rPr lang="en-US" sz="1700" i="1">
                            <a:latin typeface="Cambria Math"/>
                          </a:rPr>
                          <m:t>(</m:t>
                        </m:r>
                        <m:r>
                          <a:rPr lang="en-US" sz="1700" i="1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17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1700" i="1">
                        <a:latin typeface="Cambria Math"/>
                      </a:rPr>
                      <m:t>)</m:t>
                    </m:r>
                  </m:oMath>
                </a14:m>
                <a:endParaRPr lang="en-US" sz="17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549" t="-2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833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Runge-Kutta of Order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 sz="1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dirty="0" smtClean="0">
                          <a:latin typeface="Cambria Math"/>
                        </a:rPr>
                        <m:t>x</m:t>
                      </m:r>
                      <m:d>
                        <m:dPr>
                          <m:ctrlPr>
                            <a:rPr lang="en-US" sz="18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 dirty="0" err="1">
                              <a:latin typeface="Cambria Math"/>
                            </a:rPr>
                            <m:t>𝑡</m:t>
                          </m:r>
                          <m:r>
                            <a:rPr lang="en-US" sz="1800" i="1" dirty="0">
                              <a:latin typeface="Cambria Math"/>
                            </a:rPr>
                            <m:t>+</m:t>
                          </m:r>
                          <m:r>
                            <a:rPr lang="en-US" sz="1800" i="1" dirty="0" err="1">
                              <a:latin typeface="Cambria Math"/>
                            </a:rPr>
                            <m:t>h</m:t>
                          </m:r>
                        </m:e>
                      </m:d>
                      <m:r>
                        <a:rPr lang="en-US" sz="1800" i="1" dirty="0">
                          <a:latin typeface="Cambria Math"/>
                        </a:rPr>
                        <m:t>=</m:t>
                      </m:r>
                      <m:r>
                        <a:rPr lang="en-US" sz="1800" i="1" dirty="0">
                          <a:latin typeface="Cambria Math"/>
                        </a:rPr>
                        <m:t>𝑥</m:t>
                      </m:r>
                      <m:d>
                        <m:dPr>
                          <m:ctrlPr>
                            <a:rPr lang="en-US" sz="1800" i="1" dirty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1800" i="1" dirty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1800" i="1" dirty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800" i="1" dirty="0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800" b="0" i="1" dirty="0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800" b="0" i="1" dirty="0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1800" b="0" i="0" dirty="0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1800" b="0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b="0" i="1" dirty="0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800" b="0" i="1" dirty="0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1800" b="0" i="1" dirty="0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US" sz="18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1800" i="1" dirty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1800" b="0" i="1" dirty="0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1800" b="0" i="1" dirty="0" smtClean="0">
                          <a:latin typeface="Cambria Math"/>
                        </a:rPr>
                        <m:t>+2</m:t>
                      </m:r>
                      <m:sSub>
                        <m:sSubPr>
                          <m:ctrlPr>
                            <a:rPr lang="en-US" sz="20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i="1" dirty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000" b="0" i="1" dirty="0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000" b="0" i="1" dirty="0" smtClean="0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2400" i="1" dirty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 dirty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sz="2400" b="0" i="1" dirty="0" smtClean="0">
                              <a:latin typeface="Cambria Math"/>
                            </a:rPr>
                            <m:t>4</m:t>
                          </m:r>
                        </m:sub>
                      </m:sSub>
                      <m:r>
                        <a:rPr lang="en-US" sz="2400" b="0" i="1" dirty="0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24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n-US" sz="2400" i="1" smtClean="0">
                                  <a:latin typeface="Cambria Math"/>
                                </a:rPr>
                                <m:t> 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h𝑓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i="1" dirty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h𝑓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dirty="0" smtClean="0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400" i="1" dirty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h𝑓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n-US" sz="2400" i="1" dirty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400" i="1" dirty="0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2400" i="1" dirty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  <m:r>
                                <a:rPr lang="en-US" sz="2400" i="1" dirty="0">
                                  <a:latin typeface="Cambria Math"/>
                                </a:rPr>
                                <m:t>=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h𝑓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𝑡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h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,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400" i="1" dirty="0">
                                  <a:latin typeface="Cambria Math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2400" i="1" dirty="0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 dirty="0">
                                      <a:latin typeface="Cambria Math"/>
                                    </a:rPr>
                                    <m:t>𝐾</m:t>
                                  </m:r>
                                </m:e>
                                <m:sub>
                                  <m:r>
                                    <a:rPr lang="en-US" sz="2400" b="0" i="1" dirty="0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sz="2400" i="1" dirty="0">
                                  <a:latin typeface="Cambria Math"/>
                                </a:rPr>
                                <m:t>)</m:t>
                              </m:r>
                            </m:e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dirty="0" smtClean="0"/>
                  <a:t>Error of Order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𝑂</m:t>
                        </m:r>
                        <m:r>
                          <a:rPr lang="en-US" sz="2400" b="0" i="1" smtClean="0">
                            <a:latin typeface="Cambria Math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/>
                          </a:rPr>
                          <m:t>h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5</m:t>
                        </m:r>
                      </m:sup>
                    </m:sSup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76" t="-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047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2236</TotalTime>
  <Words>1021</Words>
  <Application>Microsoft Office PowerPoint</Application>
  <PresentationFormat>On-screen Show (4:3)</PresentationFormat>
  <Paragraphs>123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Numerical Methods To Solve Initial Value Problems</vt:lpstr>
      <vt:lpstr>Quick Refresher</vt:lpstr>
      <vt:lpstr>A Problem</vt:lpstr>
      <vt:lpstr>Some Quick Ground work</vt:lpstr>
      <vt:lpstr>How these Methods Work</vt:lpstr>
      <vt:lpstr>Taylor Series Methods(Brief)</vt:lpstr>
      <vt:lpstr>Runge-Kutta Methods</vt:lpstr>
      <vt:lpstr>Runge-Kutta of Order 2</vt:lpstr>
      <vt:lpstr>Runge-Kutta of Order 4</vt:lpstr>
      <vt:lpstr>So What's next?</vt:lpstr>
      <vt:lpstr>Runge-Kutta Fehlberg</vt:lpstr>
      <vt:lpstr>Next Step to find These Coefficients</vt:lpstr>
      <vt:lpstr>Further Deriving</vt:lpstr>
      <vt:lpstr>More and more…</vt:lpstr>
      <vt:lpstr>How to find 〖∝" " 〗_(2 )</vt:lpstr>
      <vt:lpstr>〖∝" " 〗_(2 )= 1/3</vt:lpstr>
      <vt:lpstr>〖∝" " 〗_(2 )= 3/8</vt:lpstr>
      <vt:lpstr>Comparison(Problem)</vt:lpstr>
      <vt:lpstr>Comparisons of Methods</vt:lpstr>
      <vt:lpstr>Dormand and Prince Methods</vt:lpstr>
      <vt:lpstr>Visual Comparison of Methods</vt:lpstr>
      <vt:lpstr>Conclusion</vt:lpstr>
      <vt:lpstr>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Sir William</dc:creator>
  <cp:lastModifiedBy>Windows User</cp:lastModifiedBy>
  <cp:revision>35</cp:revision>
  <cp:lastPrinted>2012-04-17T18:16:55Z</cp:lastPrinted>
  <dcterms:created xsi:type="dcterms:W3CDTF">2012-04-16T01:06:54Z</dcterms:created>
  <dcterms:modified xsi:type="dcterms:W3CDTF">2012-04-17T18:16:59Z</dcterms:modified>
</cp:coreProperties>
</file>