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8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81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1376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6D23-CFF2-455D-92A6-E3582FDB88AA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6D47-E0BE-4EA4-99F5-9BE8EB360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9D67F-1F7E-4C26-AAA7-8232FACF7496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39474-850F-47EE-BB8C-5C7AA40C0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39474-850F-47EE-BB8C-5C7AA40C0166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1606-8A0B-4846-984C-20A54F5ECE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1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85800"/>
            <a:ext cx="8229600" cy="1676400"/>
          </a:xfrm>
        </p:spPr>
        <p:txBody>
          <a:bodyPr vert="horz" anchor="t">
            <a:noAutofit/>
          </a:bodyPr>
          <a:lstStyle>
            <a:lvl1pPr algn="l">
              <a:defRPr sz="5500" cap="none" baseline="0">
                <a:solidFill>
                  <a:srgbClr val="5E0009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33800" y="2667000"/>
            <a:ext cx="5181600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000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or speaker’s name</a:t>
            </a:r>
            <a:br>
              <a:rPr lang="en-US" dirty="0" smtClean="0"/>
            </a:br>
            <a:r>
              <a:rPr lang="en-US" dirty="0" smtClean="0"/>
              <a:t>Office/Department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667000"/>
            <a:ext cx="8534400" cy="3687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38199"/>
            <a:ext cx="6477000" cy="5562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962400"/>
          </a:xfrm>
        </p:spPr>
        <p:txBody>
          <a:bodyPr/>
          <a:lstStyle>
            <a:lvl5pPr>
              <a:defRPr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flective-Bea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1676400"/>
          </a:xfrm>
        </p:spPr>
        <p:txBody>
          <a:bodyPr anchor="t"/>
          <a:lstStyle>
            <a:lvl1pPr algn="l">
              <a:defRPr sz="4000" b="1" cap="none" baseline="0">
                <a:solidFill>
                  <a:srgbClr val="5E000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33800" y="2667000"/>
            <a:ext cx="5105400" cy="1219200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rgbClr val="5E0009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1"/>
            <a:ext cx="4191000" cy="39624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191000" cy="39624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046" y="2667000"/>
            <a:ext cx="4231342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46" y="3429001"/>
            <a:ext cx="4231342" cy="30480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67000"/>
            <a:ext cx="4191000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429001"/>
            <a:ext cx="4191000" cy="30480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990600"/>
            <a:ext cx="5257800" cy="5472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514600"/>
            <a:ext cx="3160713" cy="39925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8534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65194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4/6/2010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34400" y="6519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BB55794-AC17-487C-AC97-07EAA78F5361}" type="slidenum">
              <a:rPr lang="en-US" sz="1600" smtClean="0">
                <a:solidFill>
                  <a:schemeClr val="bg1"/>
                </a:solidFill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6519446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Office/Department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5800" y="6519446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|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6519446"/>
            <a:ext cx="15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|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500" kern="1200">
          <a:solidFill>
            <a:schemeClr val="bg1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5E0009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E0009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E0009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5E000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DYNAMICS AND BIFURCATIONS IN VARIABLE TWO SPECIES</a:t>
            </a:r>
            <a:br>
              <a:rPr lang="en-US" sz="2800" b="1" dirty="0"/>
            </a:br>
            <a:r>
              <a:rPr lang="en-US" sz="2800" b="1" dirty="0"/>
              <a:t>INTERACTION MODELS IMPLEMENTING </a:t>
            </a:r>
            <a:r>
              <a:rPr lang="en-US" sz="2800" b="1" dirty="0" smtClean="0"/>
              <a:t>PIECEWISE LINEAR </a:t>
            </a:r>
            <a:r>
              <a:rPr lang="en-US" sz="2800" b="1" dirty="0"/>
              <a:t>ALPHA-FUNCTIONS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048000"/>
            <a:ext cx="5181600" cy="1143000"/>
          </a:xfrm>
        </p:spPr>
        <p:txBody>
          <a:bodyPr/>
          <a:lstStyle/>
          <a:p>
            <a:r>
              <a:rPr lang="en-US" dirty="0" smtClean="0"/>
              <a:t>Katharina </a:t>
            </a:r>
            <a:r>
              <a:rPr lang="en-US" dirty="0" err="1" smtClean="0"/>
              <a:t>Voelkel</a:t>
            </a:r>
            <a:endParaRPr lang="en-US" dirty="0" smtClean="0"/>
          </a:p>
          <a:p>
            <a:r>
              <a:rPr lang="en-US" dirty="0" smtClean="0"/>
              <a:t>April 26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Linearization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495800"/>
          </a:xfrm>
        </p:spPr>
        <p:txBody>
          <a:bodyPr/>
          <a:lstStyle/>
          <a:p>
            <a:r>
              <a:rPr lang="en-US" dirty="0" err="1" smtClean="0"/>
              <a:t>Jacobian</a:t>
            </a:r>
            <a:r>
              <a:rPr lang="en-US" dirty="0" smtClean="0"/>
              <a:t> Matrices for the four systems are: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37368"/>
              </p:ext>
            </p:extLst>
          </p:nvPr>
        </p:nvGraphicFramePr>
        <p:xfrm>
          <a:off x="2057400" y="2590800"/>
          <a:ext cx="5029200" cy="77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Equation" r:id="rId3" imgW="2958840" imgH="457200" progId="Equation.DSMT4">
                  <p:embed/>
                </p:oleObj>
              </mc:Choice>
              <mc:Fallback>
                <p:oleObj name="Equation" r:id="rId3" imgW="295884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5029200" cy="7762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44559"/>
              </p:ext>
            </p:extLst>
          </p:nvPr>
        </p:nvGraphicFramePr>
        <p:xfrm>
          <a:off x="2057400" y="3581400"/>
          <a:ext cx="5029200" cy="77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Equation" r:id="rId5" imgW="2959100" imgH="457200" progId="Equation.DSMT4">
                  <p:embed/>
                </p:oleObj>
              </mc:Choice>
              <mc:Fallback>
                <p:oleObj name="Equation" r:id="rId5" imgW="29591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81400"/>
                        <a:ext cx="5029200" cy="7762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941303"/>
              </p:ext>
            </p:extLst>
          </p:nvPr>
        </p:nvGraphicFramePr>
        <p:xfrm>
          <a:off x="2057400" y="4572000"/>
          <a:ext cx="5029200" cy="77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Equation" r:id="rId7" imgW="2971800" imgH="457200" progId="Equation.DSMT4">
                  <p:embed/>
                </p:oleObj>
              </mc:Choice>
              <mc:Fallback>
                <p:oleObj name="Equation" r:id="rId7" imgW="2971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72000"/>
                        <a:ext cx="5029200" cy="7737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134795"/>
              </p:ext>
            </p:extLst>
          </p:nvPr>
        </p:nvGraphicFramePr>
        <p:xfrm>
          <a:off x="2057400" y="5562601"/>
          <a:ext cx="5029200" cy="77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2" name="Equation" r:id="rId9" imgW="2959100" imgH="457200" progId="Equation.DSMT4">
                  <p:embed/>
                </p:oleObj>
              </mc:Choice>
              <mc:Fallback>
                <p:oleObj name="Equation" r:id="rId9" imgW="29591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1"/>
                        <a:ext cx="5029200" cy="7762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6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Boundary </a:t>
            </a:r>
            <a:r>
              <a:rPr lang="en-US" sz="3200" dirty="0" err="1" smtClean="0"/>
              <a:t>Equilibria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(0</a:t>
                </a:r>
                <a:r>
                  <a:rPr lang="en-US" dirty="0"/>
                  <a:t>, 0</a:t>
                </a:r>
                <a:r>
                  <a:rPr lang="en-US" dirty="0" smtClean="0"/>
                  <a:t>):  D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D</a:t>
                </a:r>
                <a:r>
                  <a:rPr lang="en-US" baseline="-25000" dirty="0"/>
                  <a:t>B</a:t>
                </a:r>
                <a:r>
                  <a:rPr lang="en-US" dirty="0"/>
                  <a:t> = D</a:t>
                </a:r>
                <a:r>
                  <a:rPr lang="en-US" baseline="-25000" dirty="0"/>
                  <a:t>C</a:t>
                </a:r>
                <a:r>
                  <a:rPr lang="en-US" dirty="0"/>
                  <a:t> = </a:t>
                </a:r>
                <a:r>
                  <a:rPr lang="en-US" dirty="0" smtClean="0"/>
                  <a:t>D</a:t>
                </a:r>
                <a:r>
                  <a:rPr lang="en-US" baseline="-25000" dirty="0" smtClean="0"/>
                  <a:t>D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i="1" dirty="0" smtClean="0">
                    <a:sym typeface="Wingdings" pitchFamily="2" charset="2"/>
                  </a:rPr>
                  <a:t>unstable Node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0</a:t>
                </a:r>
                <a:r>
                  <a:rPr lang="en-US" dirty="0" smtClean="0"/>
                  <a:t>): </a:t>
                </a:r>
                <a:r>
                  <a:rPr lang="en-US" i="1" dirty="0" smtClean="0">
                    <a:sym typeface="Wingdings" pitchFamily="2" charset="2"/>
                  </a:rPr>
                  <a:t>Saddle </a:t>
                </a:r>
                <a:r>
                  <a:rPr lang="en-US" dirty="0" smtClean="0">
                    <a:sym typeface="Wingdings" pitchFamily="2" charset="2"/>
                  </a:rPr>
                  <a:t>for system [A] and [D]</a:t>
                </a: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 smtClean="0">
                    <a:sym typeface="Wingdings" pitchFamily="2" charset="2"/>
                  </a:rPr>
                  <a:t>              </a:t>
                </a:r>
                <a:r>
                  <a:rPr lang="en-US" i="1" dirty="0" smtClean="0">
                    <a:sym typeface="Wingdings" pitchFamily="2" charset="2"/>
                  </a:rPr>
                  <a:t>Saddle </a:t>
                </a:r>
                <a:r>
                  <a:rPr lang="en-US" dirty="0" smtClean="0">
                    <a:sym typeface="Wingdings" pitchFamily="2" charset="2"/>
                  </a:rPr>
                  <a:t>or</a:t>
                </a:r>
                <a:r>
                  <a:rPr lang="en-US" i="1" dirty="0" smtClean="0">
                    <a:sym typeface="Wingdings" pitchFamily="2" charset="2"/>
                  </a:rPr>
                  <a:t> stable Node</a:t>
                </a:r>
                <a:r>
                  <a:rPr lang="en-US" dirty="0" smtClean="0">
                    <a:sym typeface="Wingdings" pitchFamily="2" charset="2"/>
                  </a:rPr>
                  <a:t> for system [B] and [C]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(</a:t>
                </a:r>
                <a:r>
                  <a:rPr lang="en-US" dirty="0"/>
                  <a:t>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dirty="0" smtClean="0"/>
                  <a:t>): </a:t>
                </a:r>
                <a:r>
                  <a:rPr lang="en-US" i="1" dirty="0">
                    <a:sym typeface="Wingdings" pitchFamily="2" charset="2"/>
                  </a:rPr>
                  <a:t>Saddle </a:t>
                </a:r>
                <a:r>
                  <a:rPr lang="en-US" dirty="0">
                    <a:sym typeface="Wingdings" pitchFamily="2" charset="2"/>
                  </a:rPr>
                  <a:t>for system [A] and </a:t>
                </a:r>
                <a:r>
                  <a:rPr lang="en-US" dirty="0" smtClean="0">
                    <a:sym typeface="Wingdings" pitchFamily="2" charset="2"/>
                  </a:rPr>
                  <a:t>[C]</a:t>
                </a: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</a:t>
                </a:r>
                <a:r>
                  <a:rPr lang="en-US" i="1" dirty="0">
                    <a:sym typeface="Wingdings" pitchFamily="2" charset="2"/>
                  </a:rPr>
                  <a:t>Saddle </a:t>
                </a:r>
                <a:r>
                  <a:rPr lang="en-US" dirty="0">
                    <a:sym typeface="Wingdings" pitchFamily="2" charset="2"/>
                  </a:rPr>
                  <a:t>or</a:t>
                </a:r>
                <a:r>
                  <a:rPr lang="en-US" i="1" dirty="0">
                    <a:sym typeface="Wingdings" pitchFamily="2" charset="2"/>
                  </a:rPr>
                  <a:t> stable Node</a:t>
                </a:r>
                <a:r>
                  <a:rPr lang="en-US" dirty="0">
                    <a:sym typeface="Wingdings" pitchFamily="2" charset="2"/>
                  </a:rPr>
                  <a:t> for system [B] and </a:t>
                </a:r>
                <a:r>
                  <a:rPr lang="en-US" dirty="0" smtClean="0">
                    <a:sym typeface="Wingdings" pitchFamily="2" charset="2"/>
                  </a:rPr>
                  <a:t>[D]</a:t>
                </a:r>
                <a:endParaRPr lang="en-US" dirty="0">
                  <a:sym typeface="Wingdings" pitchFamily="2" charset="2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Interior (aka Coexistence) </a:t>
            </a:r>
            <a:r>
              <a:rPr lang="en-US" sz="3200" dirty="0" err="1" smtClean="0"/>
              <a:t>Equilibria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4267200"/>
          </a:xfrm>
        </p:spPr>
        <p:txBody>
          <a:bodyPr/>
          <a:lstStyle/>
          <a:p>
            <a:r>
              <a:rPr lang="en-US" dirty="0" smtClean="0"/>
              <a:t>Focus on System [A]: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Equilibrium P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,y</a:t>
            </a:r>
            <a:r>
              <a:rPr lang="en-US" baseline="-25000" dirty="0" smtClean="0"/>
              <a:t>3</a:t>
            </a:r>
            <a:r>
              <a:rPr lang="en-US" dirty="0" smtClean="0"/>
              <a:t>) has </a:t>
            </a:r>
            <a:r>
              <a:rPr lang="en-US" dirty="0"/>
              <a:t>to satisfy:</a:t>
            </a:r>
          </a:p>
          <a:p>
            <a:pPr marL="0" indent="0">
              <a:buNone/>
            </a:pPr>
            <a:r>
              <a:rPr lang="en-US" dirty="0" smtClean="0"/>
              <a:t>	0 </a:t>
            </a:r>
            <a:r>
              <a:rPr lang="en-US" dirty="0"/>
              <a:t>= r-</a:t>
            </a:r>
            <a:r>
              <a:rPr lang="en-US" dirty="0" err="1"/>
              <a:t>kx</a:t>
            </a:r>
            <a:r>
              <a:rPr lang="en-US" dirty="0"/>
              <a:t>+(ay +b)y		         (1)</a:t>
            </a:r>
          </a:p>
          <a:p>
            <a:pPr marL="0" indent="0">
              <a:buNone/>
            </a:pPr>
            <a:r>
              <a:rPr lang="en-US" dirty="0" smtClean="0"/>
              <a:t>	0 </a:t>
            </a:r>
            <a:r>
              <a:rPr lang="en-US" dirty="0"/>
              <a:t>= R-</a:t>
            </a:r>
            <a:r>
              <a:rPr lang="en-US" dirty="0" err="1"/>
              <a:t>Ky</a:t>
            </a:r>
            <a:r>
              <a:rPr lang="en-US" dirty="0"/>
              <a:t>+(cx +d)x		         (2)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26733"/>
              </p:ext>
            </p:extLst>
          </p:nvPr>
        </p:nvGraphicFramePr>
        <p:xfrm>
          <a:off x="1295400" y="2743200"/>
          <a:ext cx="47148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3" imgW="3454400" imgH="838200" progId="Equation.DSMT4">
                  <p:embed/>
                </p:oleObj>
              </mc:Choice>
              <mc:Fallback>
                <p:oleObj name="Equation" r:id="rId3" imgW="34544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4714875" cy="11430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3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5344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(1</a:t>
                </a:r>
                <a:r>
                  <a:rPr lang="en-US" dirty="0"/>
                  <a:t>) defines the parabola x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𝑏𝑦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roots of this parabola are: y</a:t>
                </a:r>
                <a:r>
                  <a:rPr lang="en-US" baseline="-25000" dirty="0"/>
                  <a:t>1,2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i="1">
                                <a:latin typeface="Cambria Math"/>
                              </a:rPr>
                              <m:t>𝑎𝑟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V</a:t>
                </a:r>
                <a:r>
                  <a:rPr lang="en-US" dirty="0" smtClean="0"/>
                  <a:t>ertex = minimum; 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,y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)=(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dirty="0" smtClean="0"/>
                  <a:t>QIII </a:t>
                </a:r>
                <a:r>
                  <a:rPr lang="en-US" dirty="0"/>
                  <a:t>or </a:t>
                </a:r>
                <a:r>
                  <a:rPr lang="en-US" dirty="0" smtClean="0"/>
                  <a:t>QIV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(2) defines the parabola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/>
                  <a:t>The roots of this parabola are: x</a:t>
                </a:r>
                <a:r>
                  <a:rPr lang="en-US" baseline="-25000" dirty="0"/>
                  <a:t>1,2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i="1">
                                <a:latin typeface="Cambria Math"/>
                              </a:rPr>
                              <m:t>𝑐𝑅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V</a:t>
                </a:r>
                <a:r>
                  <a:rPr lang="en-US" dirty="0" smtClean="0"/>
                  <a:t>ertex = minimum; (x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,y</a:t>
                </a:r>
                <a:r>
                  <a:rPr lang="en-US" baseline="-25000" dirty="0" smtClean="0"/>
                  <a:t>2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 QII or QIII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534400" cy="5562600"/>
              </a:xfrm>
              <a:blipFill rotWithShape="1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0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 of Coexistence </a:t>
            </a:r>
            <a:r>
              <a:rPr lang="en-US" sz="2000" dirty="0" err="1" smtClean="0"/>
              <a:t>Equilibria</a:t>
            </a:r>
            <a:r>
              <a:rPr lang="en-US" sz="2000" dirty="0" smtClean="0"/>
              <a:t>  = # of Intersections of </a:t>
            </a:r>
            <a:r>
              <a:rPr lang="en-US" sz="2000" dirty="0" err="1" smtClean="0"/>
              <a:t>Nullclines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21425" r="6731" b="18629"/>
          <a:stretch>
            <a:fillRect/>
          </a:stretch>
        </p:blipFill>
        <p:spPr bwMode="auto">
          <a:xfrm>
            <a:off x="762000" y="2209800"/>
            <a:ext cx="7620000" cy="435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8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Classifying Coexistence </a:t>
            </a:r>
            <a:r>
              <a:rPr lang="en-US" sz="3200" dirty="0" err="1" smtClean="0"/>
              <a:t>Equilibria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05000"/>
                <a:ext cx="8534400" cy="4572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Slopes of </a:t>
                </a:r>
                <a:r>
                  <a:rPr lang="en-US" dirty="0" err="1" smtClean="0"/>
                  <a:t>Nullclines</a:t>
                </a:r>
                <a:r>
                  <a:rPr lang="en-US" dirty="0" smtClean="0"/>
                  <a:t>:</a:t>
                </a:r>
              </a:p>
              <a:p>
                <a:r>
                  <a:rPr lang="en-US" dirty="0"/>
                  <a:t>From (</a:t>
                </a:r>
                <a:r>
                  <a:rPr lang="en-US" dirty="0" smtClean="0"/>
                  <a:t>1): </a:t>
                </a:r>
                <a:r>
                  <a:rPr lang="en-US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</m:t>
                    </m:r>
                    <m:groupChr>
                      <m:groupChrPr>
                        <m:chr m:val="⇒"/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𝑎𝑦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	    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𝑎𝑦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dirty="0" smtClean="0"/>
                  <a:t>; 	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𝑐𝑥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i="1" dirty="0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b="0" i="0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i="1" dirty="0" smtClean="0"/>
                  <a:t>Mutualism</a:t>
                </a:r>
              </a:p>
              <a:p>
                <a:pPr marL="0" indent="0">
                  <a:buNone/>
                </a:pPr>
                <a:endParaRPr lang="en-US" u="sng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In general:</a:t>
                </a:r>
              </a:p>
              <a:p>
                <a:pPr marL="0" indent="0">
                  <a:buNone/>
                </a:pPr>
                <a:r>
                  <a:rPr lang="en-US" dirty="0" smtClean="0"/>
                  <a:t>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&gt; 0 and m</a:t>
                </a:r>
                <a:r>
                  <a:rPr lang="en-US" baseline="-25000" dirty="0"/>
                  <a:t>2</a:t>
                </a:r>
                <a:r>
                  <a:rPr lang="en-US" dirty="0"/>
                  <a:t> &gt; </a:t>
                </a:r>
                <a:r>
                  <a:rPr lang="en-US" dirty="0" smtClean="0"/>
                  <a:t>0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i="1" dirty="0" smtClean="0">
                    <a:sym typeface="Wingdings" pitchFamily="2" charset="2"/>
                  </a:rPr>
                  <a:t>Mutualism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&lt; 0 and m</a:t>
                </a:r>
                <a:r>
                  <a:rPr lang="en-US" baseline="-25000" dirty="0"/>
                  <a:t>2</a:t>
                </a:r>
                <a:r>
                  <a:rPr lang="en-US" dirty="0"/>
                  <a:t> &lt; </a:t>
                </a:r>
                <a:r>
                  <a:rPr lang="en-US" dirty="0" smtClean="0"/>
                  <a:t>0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i="1" dirty="0" smtClean="0">
                    <a:sym typeface="Wingdings" pitchFamily="2" charset="2"/>
                  </a:rPr>
                  <a:t>Competition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 &lt; </a:t>
                </a:r>
                <a:r>
                  <a:rPr lang="en-US" dirty="0" smtClean="0"/>
                  <a:t>0 and </a:t>
                </a:r>
                <a:r>
                  <a:rPr lang="en-US" dirty="0"/>
                  <a:t>m</a:t>
                </a:r>
                <a:r>
                  <a:rPr lang="en-US" baseline="-25000" dirty="0"/>
                  <a:t>2</a:t>
                </a:r>
                <a:r>
                  <a:rPr lang="en-US" dirty="0"/>
                  <a:t> &gt; </a:t>
                </a:r>
                <a:r>
                  <a:rPr lang="en-US" dirty="0" smtClean="0"/>
                  <a:t>0 (or vice versa)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i="1" dirty="0" smtClean="0">
                    <a:sym typeface="Wingdings" pitchFamily="2" charset="2"/>
                  </a:rPr>
                  <a:t>Host-Parasite</a:t>
                </a:r>
                <a:endParaRPr lang="en-US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05000"/>
                <a:ext cx="8534400" cy="4572000"/>
              </a:xfrm>
              <a:blipFill rotWithShape="1">
                <a:blip r:embed="rId2"/>
                <a:stretch>
                  <a:fillRect l="-1143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4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Classifying Coexistence </a:t>
            </a:r>
            <a:r>
              <a:rPr lang="en-US" sz="3200" dirty="0" err="1" smtClean="0"/>
              <a:t>Equilibria</a:t>
            </a:r>
            <a:r>
              <a:rPr lang="en-US" sz="3200" dirty="0" smtClean="0"/>
              <a:t> (cont’d)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81200"/>
                <a:ext cx="8534400" cy="4495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t </a:t>
                </a:r>
                <a:r>
                  <a:rPr lang="en-US" dirty="0"/>
                  <a:t>an interior equilibrium point P</a:t>
                </a:r>
                <a:r>
                  <a:rPr lang="en-US" baseline="-25000" dirty="0"/>
                  <a:t>3</a:t>
                </a:r>
                <a:r>
                  <a:rPr lang="en-US" dirty="0"/>
                  <a:t> = (x</a:t>
                </a:r>
                <a:r>
                  <a:rPr lang="en-US" baseline="-25000" dirty="0"/>
                  <a:t>3</a:t>
                </a:r>
                <a:r>
                  <a:rPr lang="en-US" dirty="0"/>
                  <a:t>,y</a:t>
                </a:r>
                <a:r>
                  <a:rPr lang="en-US" baseline="-25000" dirty="0"/>
                  <a:t>3</a:t>
                </a:r>
                <a:r>
                  <a:rPr lang="en-US" dirty="0"/>
                  <a:t>), the </a:t>
                </a:r>
                <a:r>
                  <a:rPr lang="en-US" dirty="0" err="1"/>
                  <a:t>Jacobian</a:t>
                </a:r>
                <a:r>
                  <a:rPr lang="en-US" dirty="0"/>
                  <a:t> D</a:t>
                </a:r>
                <a:r>
                  <a:rPr lang="en-US" baseline="-25000" dirty="0"/>
                  <a:t>A</a:t>
                </a:r>
                <a:r>
                  <a:rPr lang="en-US" dirty="0"/>
                  <a:t> simplifies </a:t>
                </a:r>
                <a:r>
                  <a:rPr lang="en-US" dirty="0" smtClean="0"/>
                  <a:t>to: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de-DE" dirty="0" smtClean="0"/>
                  <a:t>D</a:t>
                </a:r>
                <a:r>
                  <a:rPr lang="de-DE" baseline="-25000" dirty="0" smtClean="0"/>
                  <a:t>A</a:t>
                </a:r>
                <a:r>
                  <a:rPr lang="de-DE" dirty="0" smtClean="0"/>
                  <a:t> </a:t>
                </a:r>
                <a:r>
                  <a:rPr lang="de-DE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𝑘𝑥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𝑘𝑥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de-D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𝐾𝑦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C</a:t>
                </a:r>
                <a:r>
                  <a:rPr lang="en-US" dirty="0" smtClean="0"/>
                  <a:t>haracteristic equation: 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Eigenvalues: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𝐾𝑦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𝑘𝑥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𝐾𝑦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𝐾𝑘𝑥𝑦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lvl="0"/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dirty="0" smtClean="0"/>
                  <a:t> </a:t>
                </a:r>
                <a:r>
                  <a:rPr lang="en-US" dirty="0"/>
                  <a:t>P</a:t>
                </a:r>
                <a:r>
                  <a:rPr lang="en-US" baseline="-25000" dirty="0"/>
                  <a:t>3</a:t>
                </a:r>
                <a:r>
                  <a:rPr lang="en-US" dirty="0"/>
                  <a:t> is a saddle</a:t>
                </a:r>
              </a:p>
              <a:p>
                <a:pPr lvl="0"/>
                <a:r>
                  <a:rPr lang="en-US" dirty="0"/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dirty="0" smtClean="0"/>
                  <a:t> </a:t>
                </a:r>
                <a:r>
                  <a:rPr lang="en-US" dirty="0"/>
                  <a:t>P</a:t>
                </a:r>
                <a:r>
                  <a:rPr lang="en-US" baseline="-25000" dirty="0"/>
                  <a:t>3</a:t>
                </a:r>
                <a:r>
                  <a:rPr lang="en-US" dirty="0"/>
                  <a:t> </a:t>
                </a:r>
                <a:r>
                  <a:rPr lang="en-US" dirty="0" smtClean="0"/>
                  <a:t>is a stable node</a:t>
                </a:r>
              </a:p>
              <a:p>
                <a:pPr lvl="0"/>
                <a:r>
                  <a:rPr lang="en-US" dirty="0" smtClean="0"/>
                  <a:t>P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is never a focus nor of center </a:t>
                </a:r>
                <a:r>
                  <a:rPr lang="en-US" dirty="0" smtClean="0"/>
                  <a:t>type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81200"/>
                <a:ext cx="8534400" cy="4495800"/>
              </a:xfrm>
              <a:blipFill rotWithShape="1">
                <a:blip r:embed="rId3"/>
                <a:stretch>
                  <a:fillRect l="-500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49803"/>
              </p:ext>
            </p:extLst>
          </p:nvPr>
        </p:nvGraphicFramePr>
        <p:xfrm>
          <a:off x="3505200" y="3409950"/>
          <a:ext cx="2773299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4" imgW="2146300" imgH="431800" progId="Equation.DSMT4">
                  <p:embed/>
                </p:oleObj>
              </mc:Choice>
              <mc:Fallback>
                <p:oleObj name="Equation" r:id="rId4" imgW="21463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409950"/>
                        <a:ext cx="2773299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8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8039628"/>
                  </p:ext>
                </p:extLst>
              </p:nvPr>
            </p:nvGraphicFramePr>
            <p:xfrm>
              <a:off x="304800" y="691007"/>
              <a:ext cx="8686799" cy="60653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7425"/>
                    <a:gridCol w="1437501"/>
                    <a:gridCol w="1757763"/>
                    <a:gridCol w="1716564"/>
                    <a:gridCol w="1717546"/>
                  </a:tblGrid>
                  <a:tr h="516242"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System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[A]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System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[B]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System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[C]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System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[D]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2482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= (0, 0) is a: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Unstable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Unstable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Unstable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Unstable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node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2482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=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(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𝒓</m:t>
                                  </m:r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𝒌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, 0) is a: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83310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= (0,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en-US" sz="1600" b="1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𝑲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)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is a: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7875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Number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of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coexistence </a:t>
                          </a:r>
                          <a:r>
                            <a:rPr lang="en-US" sz="16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equilibria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 = (x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, y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– 2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- 3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– 1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0 – 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9906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= (x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, y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) is a: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, stable node, or focus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, stable node, or focus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, stable node, or focus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13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Relationship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between species indicated by </a:t>
                          </a:r>
                          <a:r>
                            <a:rPr lang="en-US" sz="1600" b="1" dirty="0" err="1" smtClean="0">
                              <a:solidFill>
                                <a:schemeClr val="bg1"/>
                              </a:solidFill>
                              <a:effectLst/>
                            </a:rPr>
                            <a:t>equilibria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Mutualism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Mutualism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, competition, or host-parasite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Mutualism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host-parasite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Mutualism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host-parasite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8039628"/>
                  </p:ext>
                </p:extLst>
              </p:nvPr>
            </p:nvGraphicFramePr>
            <p:xfrm>
              <a:off x="304800" y="691007"/>
              <a:ext cx="8686799" cy="60653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7425"/>
                    <a:gridCol w="1437501"/>
                    <a:gridCol w="1757763"/>
                    <a:gridCol w="1716564"/>
                    <a:gridCol w="1717546"/>
                  </a:tblGrid>
                  <a:tr h="516242"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System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[A]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System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[B]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System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[C]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System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[D]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= (0, 0) is a: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Unstable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Unstable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Unstable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Unstable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node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70833" r="-321598" b="-5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975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03125" r="-321598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7875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Number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of 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coexistence </a:t>
                          </a:r>
                          <a:r>
                            <a:rPr lang="en-US" sz="1600" b="1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equilibria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 = (x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, y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)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– 2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- 3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– 1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0 – 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9906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b="1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= (x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, y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) is a: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stable node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, stable node, or focus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, stable node, or focus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Saddle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, stable node, or focus</a:t>
                          </a:r>
                        </a:p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0413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Relationship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between species indicated by </a:t>
                          </a:r>
                          <a:r>
                            <a:rPr lang="en-US" sz="1600" b="1" dirty="0" err="1" smtClean="0">
                              <a:solidFill>
                                <a:schemeClr val="bg1"/>
                              </a:solidFill>
                              <a:effectLst/>
                            </a:rPr>
                            <a:t>equilibria</a:t>
                          </a:r>
                          <a:r>
                            <a:rPr lang="en-US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P</a:t>
                          </a:r>
                          <a:r>
                            <a:rPr lang="en-US" sz="16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Mutualism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Mutualism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, competition, or host-parasite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Mutualism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host-parasite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72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endParaRPr lang="en-US" sz="1600" dirty="0" smtClean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419225" algn="l"/>
                            </a:tabLst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Mutualism </a:t>
                          </a:r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or host-parasite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3511" marR="63511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68500" y="2971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92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8601"/>
          <a:stretch>
            <a:fillRect/>
          </a:stretch>
        </p:blipFill>
        <p:spPr bwMode="auto">
          <a:xfrm>
            <a:off x="1" y="1143001"/>
            <a:ext cx="449579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528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Stable Node Coexistence Equilibrium (System [B])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6798" r="9100" b="1984"/>
          <a:stretch>
            <a:fillRect/>
          </a:stretch>
        </p:blipFill>
        <p:spPr bwMode="auto">
          <a:xfrm>
            <a:off x="3886200" y="3505200"/>
            <a:ext cx="5223164" cy="32670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86400" y="3011269"/>
            <a:ext cx="32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Stable </a:t>
            </a:r>
            <a:r>
              <a:rPr lang="en-US" dirty="0" smtClean="0"/>
              <a:t>Focus (</a:t>
            </a:r>
            <a:r>
              <a:rPr lang="en-US" dirty="0"/>
              <a:t>System </a:t>
            </a:r>
            <a:r>
              <a:rPr lang="en-US" dirty="0" smtClean="0"/>
              <a:t>[D])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8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H-P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H-P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r="6854"/>
          <a:stretch>
            <a:fillRect/>
          </a:stretch>
        </p:blipFill>
        <p:spPr bwMode="auto">
          <a:xfrm>
            <a:off x="914400" y="1905000"/>
            <a:ext cx="7239000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1175266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Stable Foci and One Saddle Equilibrium Point in System [B</a:t>
            </a:r>
            <a:r>
              <a:rPr lang="en-US" sz="2000" dirty="0" smtClean="0"/>
              <a:t>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2831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H-P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410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H-P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2965" y="2907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Types of Interspecies Interactions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56874"/>
              </p:ext>
            </p:extLst>
          </p:nvPr>
        </p:nvGraphicFramePr>
        <p:xfrm>
          <a:off x="457200" y="2362199"/>
          <a:ext cx="8229600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2996"/>
                <a:gridCol w="4616604"/>
              </a:tblGrid>
              <a:tr h="598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Name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of Interaction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Effect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of Interaction on Respective Species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Neutralism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 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Competition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-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 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Predator-Prey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or Host-Parasite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+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 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Mutualism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+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 +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Commensalism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 +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</a:rPr>
                        <a:t>Ammensalism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/ -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Structural Stability - Definition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676400"/>
            <a:ext cx="6858000" cy="152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144982"/>
            <a:ext cx="6858000" cy="315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6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Structural Stability – Intuitively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230" r="13943" b="17883"/>
          <a:stretch/>
        </p:blipFill>
        <p:spPr bwMode="auto">
          <a:xfrm>
            <a:off x="152400" y="2262186"/>
            <a:ext cx="8807580" cy="338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3"/>
          <p:cNvSpPr txBox="1"/>
          <p:nvPr/>
        </p:nvSpPr>
        <p:spPr>
          <a:xfrm>
            <a:off x="6248400" y="5283516"/>
            <a:ext cx="2711580" cy="3552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ea typeface="Calibri"/>
                <a:cs typeface="Calibri"/>
              </a:rPr>
              <a:t>©</a:t>
            </a:r>
            <a:r>
              <a:rPr lang="en-US" sz="1400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2012 </a:t>
            </a:r>
            <a:r>
              <a:rPr lang="en-US" sz="1400" dirty="0" err="1">
                <a:solidFill>
                  <a:srgbClr val="FFFFFF"/>
                </a:solidFill>
                <a:effectLst/>
                <a:ea typeface="Calibri"/>
                <a:cs typeface="Times New Roman"/>
              </a:rPr>
              <a:t>Rovio</a:t>
            </a:r>
            <a:r>
              <a:rPr lang="en-US" sz="1400" dirty="0">
                <a:solidFill>
                  <a:srgbClr val="FFFFFF"/>
                </a:solidFill>
                <a:effectLst/>
                <a:ea typeface="Calibri"/>
                <a:cs typeface="Times New Roman"/>
              </a:rPr>
              <a:t> Entertainment Ltd.</a:t>
            </a:r>
            <a:endParaRPr lang="en-US" sz="1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0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8693"/>
            <a:ext cx="6825467" cy="38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27957"/>
            <a:ext cx="6825467" cy="180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Bifurcations – Loss of Structural Stability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438400"/>
            <a:ext cx="78581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2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143000"/>
          </a:xfrm>
        </p:spPr>
        <p:txBody>
          <a:bodyPr>
            <a:normAutofit/>
          </a:bodyPr>
          <a:lstStyle/>
          <a:p>
            <a:r>
              <a:rPr lang="en-US" sz="2700" dirty="0" err="1" smtClean="0"/>
              <a:t>Transcritical</a:t>
            </a:r>
            <a:r>
              <a:rPr lang="en-US" sz="2700" dirty="0" smtClean="0"/>
              <a:t> Bifurcation at K</a:t>
            </a:r>
            <a:r>
              <a:rPr lang="en-US" sz="2700" baseline="-25000" dirty="0" smtClean="0"/>
              <a:t>0</a:t>
            </a:r>
            <a:r>
              <a:rPr lang="en-US" sz="2700" dirty="0" smtClean="0"/>
              <a:t> </a:t>
            </a:r>
            <a:r>
              <a:rPr lang="en-US" sz="2700" dirty="0"/>
              <a:t>= 0.5246991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4247" r="7051" b="3851"/>
          <a:stretch>
            <a:fillRect/>
          </a:stretch>
        </p:blipFill>
        <p:spPr bwMode="auto">
          <a:xfrm>
            <a:off x="152400" y="1600200"/>
            <a:ext cx="4419600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K=0.45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5199" r="7617" b="6116"/>
          <a:stretch>
            <a:fillRect/>
          </a:stretch>
        </p:blipFill>
        <p:spPr bwMode="auto">
          <a:xfrm>
            <a:off x="4648200" y="1600200"/>
            <a:ext cx="4463143" cy="26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892634" y="162098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K=K</a:t>
            </a:r>
            <a:r>
              <a:rPr lang="en-US" baseline="-25000" dirty="0" smtClean="0">
                <a:solidFill>
                  <a:schemeClr val="bg2">
                    <a:lumMod val="10000"/>
                  </a:schemeClr>
                </a:solidFill>
              </a:rPr>
              <a:t>0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5305" r="8012" b="5022"/>
          <a:stretch>
            <a:fillRect/>
          </a:stretch>
        </p:blipFill>
        <p:spPr bwMode="auto">
          <a:xfrm>
            <a:off x="1981200" y="3886200"/>
            <a:ext cx="47625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860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K=0.60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6326" b="18735"/>
          <a:stretch/>
        </p:blipFill>
        <p:spPr bwMode="auto">
          <a:xfrm>
            <a:off x="1295400" y="1981200"/>
            <a:ext cx="6423660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Hopf</a:t>
            </a:r>
            <a:r>
              <a:rPr lang="en-US" sz="3200" dirty="0" smtClean="0"/>
              <a:t> Bifurcation – Periodic Orbits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</a:t>
            </a:r>
            <a:r>
              <a:rPr lang="en-US" dirty="0" smtClean="0"/>
              <a:t>periodic </a:t>
            </a:r>
            <a:r>
              <a:rPr lang="en-US" dirty="0"/>
              <a:t>orbits originating from the </a:t>
            </a:r>
            <a:r>
              <a:rPr lang="en-US" dirty="0" err="1"/>
              <a:t>Hopf</a:t>
            </a:r>
            <a:r>
              <a:rPr lang="en-US" dirty="0"/>
              <a:t> bifurcation. </a:t>
            </a:r>
            <a:endParaRPr lang="en-US" dirty="0" smtClean="0"/>
          </a:p>
          <a:p>
            <a:r>
              <a:rPr lang="en-US" dirty="0" smtClean="0"/>
              <a:t>Periods </a:t>
            </a:r>
            <a:r>
              <a:rPr lang="en-US" dirty="0"/>
              <a:t>are: Orbit 1: t = 1.042077; Orbit 2: t = 1.386218; Orbit 3: t = 5.554729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Modeling variable interactions possible</a:t>
            </a:r>
          </a:p>
          <a:p>
            <a:r>
              <a:rPr lang="en-US" dirty="0" smtClean="0"/>
              <a:t>Observed foci, center-type </a:t>
            </a:r>
            <a:r>
              <a:rPr lang="en-US" dirty="0" err="1" smtClean="0"/>
              <a:t>equilibria</a:t>
            </a:r>
            <a:r>
              <a:rPr lang="en-US" dirty="0" smtClean="0"/>
              <a:t>, and</a:t>
            </a:r>
          </a:p>
          <a:p>
            <a:pPr marL="0" indent="0">
              <a:buNone/>
            </a:pPr>
            <a:r>
              <a:rPr lang="en-US" dirty="0" smtClean="0"/>
              <a:t>    3 </a:t>
            </a:r>
            <a:r>
              <a:rPr lang="en-US" dirty="0"/>
              <a:t>types of </a:t>
            </a:r>
            <a:r>
              <a:rPr lang="en-US" dirty="0" smtClean="0"/>
              <a:t>bifurcations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Extended work of Hernandez (1998-2008) and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    Zhang et al. (2007)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Future Research:</a:t>
            </a:r>
          </a:p>
          <a:p>
            <a:pPr lvl="1"/>
            <a:r>
              <a:rPr lang="en-US" dirty="0" smtClean="0"/>
              <a:t>Non-linear </a:t>
            </a:r>
            <a:r>
              <a:rPr lang="el-GR" dirty="0" smtClean="0"/>
              <a:t>α</a:t>
            </a:r>
            <a:r>
              <a:rPr lang="en-US" dirty="0" smtClean="0"/>
              <a:t>-functions</a:t>
            </a:r>
          </a:p>
          <a:p>
            <a:pPr lvl="1"/>
            <a:r>
              <a:rPr lang="en-US" dirty="0" smtClean="0"/>
              <a:t>Harvesting functions</a:t>
            </a:r>
          </a:p>
          <a:p>
            <a:pPr lvl="1"/>
            <a:r>
              <a:rPr lang="en-US" dirty="0" smtClean="0"/>
              <a:t>Extend dependence of </a:t>
            </a:r>
            <a:r>
              <a:rPr lang="el-GR" dirty="0" smtClean="0"/>
              <a:t>α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Extend models to 3 or 4 interacting species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2" t="7083" r="6371" b="10834"/>
          <a:stretch>
            <a:fillRect/>
          </a:stretch>
        </p:blipFill>
        <p:spPr bwMode="auto">
          <a:xfrm>
            <a:off x="6634348" y="2333625"/>
            <a:ext cx="2286000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6843403" y="2333625"/>
            <a:ext cx="108139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(N</a:t>
            </a:r>
            <a:r>
              <a:rPr lang="en-US" sz="2000" baseline="-25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, Y</a:t>
            </a:r>
            <a:r>
              <a:rPr lang="en-US" sz="2000" baseline="-25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)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8572995" y="4572000"/>
            <a:ext cx="41860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N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6553200" y="2209800"/>
            <a:ext cx="304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α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14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Static 	    vs. 		Variable 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235036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962400"/>
            <a:ext cx="4191000" cy="27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110" y="3578423"/>
            <a:ext cx="2944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animalog.tumblr.com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21977" r="14070" b="2306"/>
          <a:stretch/>
        </p:blipFill>
        <p:spPr bwMode="auto">
          <a:xfrm>
            <a:off x="4572000" y="1600200"/>
            <a:ext cx="4267200" cy="276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61" y="4111823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mattcolephotography.blogspot.com</a:t>
            </a:r>
            <a:endParaRPr lang="en-US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3" t="40081" r="4714" b="10841"/>
          <a:stretch/>
        </p:blipFill>
        <p:spPr bwMode="auto">
          <a:xfrm>
            <a:off x="5127172" y="4552477"/>
            <a:ext cx="3705101" cy="22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7172" y="6477000"/>
            <a:ext cx="386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www.britishcheloniagroup.org.uk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63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Roots of Interaction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Lotka-Volterra</a:t>
            </a:r>
            <a:r>
              <a:rPr lang="en-US" dirty="0" smtClean="0"/>
              <a:t> Equations: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Generalization: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16344"/>
              </p:ext>
            </p:extLst>
          </p:nvPr>
        </p:nvGraphicFramePr>
        <p:xfrm>
          <a:off x="4571999" y="4267200"/>
          <a:ext cx="3048001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3" imgW="1739900" imgH="812800" progId="Equation.DSMT4">
                  <p:embed/>
                </p:oleObj>
              </mc:Choice>
              <mc:Fallback>
                <p:oleObj name="Equation" r:id="rId3" imgW="1739900" imgH="812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4267200"/>
                        <a:ext cx="3048001" cy="16002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861302"/>
              </p:ext>
            </p:extLst>
          </p:nvPr>
        </p:nvGraphicFramePr>
        <p:xfrm>
          <a:off x="4572000" y="2438400"/>
          <a:ext cx="3048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5" imgW="1600200" imgH="812520" progId="Equation.DSMT4">
                  <p:embed/>
                </p:oleObj>
              </mc:Choice>
              <mc:Fallback>
                <p:oleObj name="Equation" r:id="rId5" imgW="16002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2438400"/>
                        <a:ext cx="3048000" cy="152400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Extension of </a:t>
            </a:r>
            <a:r>
              <a:rPr lang="el-GR" sz="3200" dirty="0" smtClean="0"/>
              <a:t>α</a:t>
            </a:r>
            <a:r>
              <a:rPr lang="en-US" sz="3200" dirty="0" smtClean="0"/>
              <a:t>-Functions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0408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Lotka</a:t>
            </a:r>
            <a:r>
              <a:rPr lang="en-US" dirty="0" smtClean="0"/>
              <a:t> – </a:t>
            </a:r>
            <a:r>
              <a:rPr lang="en-US" dirty="0" err="1" smtClean="0"/>
              <a:t>Volterra</a:t>
            </a:r>
            <a:r>
              <a:rPr lang="en-US" dirty="0" smtClean="0"/>
              <a:t>            Generalization (Zhang et al.)            New Model</a:t>
            </a:r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r="7587" b="7500"/>
          <a:stretch>
            <a:fillRect/>
          </a:stretch>
        </p:blipFill>
        <p:spPr bwMode="auto">
          <a:xfrm>
            <a:off x="304800" y="1654134"/>
            <a:ext cx="8610600" cy="338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363552"/>
              </p:ext>
            </p:extLst>
          </p:nvPr>
        </p:nvGraphicFramePr>
        <p:xfrm>
          <a:off x="3619499" y="5486400"/>
          <a:ext cx="2400301" cy="112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4" imgW="1726451" imgH="812447" progId="Equation.DSMT4">
                  <p:embed/>
                </p:oleObj>
              </mc:Choice>
              <mc:Fallback>
                <p:oleObj name="Equation" r:id="rId4" imgW="1726451" imgH="81244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499" y="5486400"/>
                        <a:ext cx="2400301" cy="112591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2876550" y="8408035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N</a:t>
            </a:r>
          </a:p>
        </p:txBody>
      </p:sp>
      <p:sp>
        <p:nvSpPr>
          <p:cNvPr id="22" name="Text Box 65"/>
          <p:cNvSpPr txBox="1">
            <a:spLocks noChangeArrowheads="1"/>
          </p:cNvSpPr>
          <p:nvPr/>
        </p:nvSpPr>
        <p:spPr bwMode="auto">
          <a:xfrm>
            <a:off x="4619625" y="7541260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N</a:t>
            </a:r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6629400" y="8103235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/>
                <a:ea typeface="Times New Roman"/>
              </a:rPr>
              <a:t>N</a:t>
            </a:r>
          </a:p>
        </p:txBody>
      </p:sp>
      <p:sp>
        <p:nvSpPr>
          <p:cNvPr id="3" name="Rectangle 10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2743200" y="4648200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N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5695950" y="3200400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N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 Box 65"/>
          <p:cNvSpPr txBox="1">
            <a:spLocks noChangeArrowheads="1"/>
          </p:cNvSpPr>
          <p:nvPr/>
        </p:nvSpPr>
        <p:spPr bwMode="auto">
          <a:xfrm>
            <a:off x="8639175" y="4133850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N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3257550" y="1752600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α</a:t>
            </a: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6214753" y="1759527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α</a:t>
            </a:r>
          </a:p>
        </p:txBody>
      </p:sp>
      <p:sp>
        <p:nvSpPr>
          <p:cNvPr id="6" name="Text Box 65"/>
          <p:cNvSpPr txBox="1">
            <a:spLocks noChangeArrowheads="1"/>
          </p:cNvSpPr>
          <p:nvPr/>
        </p:nvSpPr>
        <p:spPr bwMode="auto">
          <a:xfrm>
            <a:off x="304800" y="1752600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α</a:t>
            </a: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6614803" y="1905000"/>
            <a:ext cx="108139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(N</a:t>
            </a:r>
            <a:r>
              <a:rPr lang="en-US" sz="2000" baseline="-25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, Y</a:t>
            </a:r>
            <a:r>
              <a:rPr lang="en-US" sz="2000" baseline="-25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)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151929"/>
              </p:ext>
            </p:extLst>
          </p:nvPr>
        </p:nvGraphicFramePr>
        <p:xfrm>
          <a:off x="685800" y="5486400"/>
          <a:ext cx="228599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6" imgW="1600200" imgH="812520" progId="Equation.DSMT4">
                  <p:embed/>
                </p:oleObj>
              </mc:Choice>
              <mc:Fallback>
                <p:oleObj name="Equation" r:id="rId6" imgW="160020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86400"/>
                        <a:ext cx="2285999" cy="114300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5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Models Studied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311286"/>
              </p:ext>
            </p:extLst>
          </p:nvPr>
        </p:nvGraphicFramePr>
        <p:xfrm>
          <a:off x="85725" y="1702130"/>
          <a:ext cx="47148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Equation" r:id="rId3" imgW="3454400" imgH="838200" progId="Equation.DSMT4">
                  <p:embed/>
                </p:oleObj>
              </mc:Choice>
              <mc:Fallback>
                <p:oleObj name="Equation" r:id="rId3" imgW="34544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702130"/>
                        <a:ext cx="4714875" cy="11430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216481"/>
              </p:ext>
            </p:extLst>
          </p:nvPr>
        </p:nvGraphicFramePr>
        <p:xfrm>
          <a:off x="82296" y="2888432"/>
          <a:ext cx="4718304" cy="115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" name="Equation" r:id="rId5" imgW="3441700" imgH="838200" progId="Equation.DSMT4">
                  <p:embed/>
                </p:oleObj>
              </mc:Choice>
              <mc:Fallback>
                <p:oleObj name="Equation" r:id="rId5" imgW="34417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" y="2888432"/>
                        <a:ext cx="4718304" cy="115016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13749"/>
              </p:ext>
            </p:extLst>
          </p:nvPr>
        </p:nvGraphicFramePr>
        <p:xfrm>
          <a:off x="82296" y="4097561"/>
          <a:ext cx="4718304" cy="116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" name="Equation" r:id="rId7" imgW="3416300" imgH="838200" progId="Equation.DSMT4">
                  <p:embed/>
                </p:oleObj>
              </mc:Choice>
              <mc:Fallback>
                <p:oleObj name="Equation" r:id="rId7" imgW="3416300" imgH="838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" y="4097561"/>
                        <a:ext cx="4718304" cy="116023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094510"/>
              </p:ext>
            </p:extLst>
          </p:nvPr>
        </p:nvGraphicFramePr>
        <p:xfrm>
          <a:off x="82296" y="5313945"/>
          <a:ext cx="4718304" cy="116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6" name="Equation" r:id="rId9" imgW="3403600" imgH="838200" progId="Equation.DSMT4">
                  <p:embed/>
                </p:oleObj>
              </mc:Choice>
              <mc:Fallback>
                <p:oleObj name="Equation" r:id="rId9" imgW="3403600" imgH="838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" y="5313945"/>
                        <a:ext cx="4718304" cy="116305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2" t="7083" r="6371" b="10834"/>
          <a:stretch>
            <a:fillRect/>
          </a:stretch>
        </p:blipFill>
        <p:spPr bwMode="auto">
          <a:xfrm>
            <a:off x="5438774" y="1905000"/>
            <a:ext cx="3248025" cy="42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5391150" y="1771650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α</a:t>
            </a:r>
          </a:p>
        </p:txBody>
      </p: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8286750" y="5200650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N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Text Box 65"/>
          <p:cNvSpPr txBox="1">
            <a:spLocks noChangeArrowheads="1"/>
          </p:cNvSpPr>
          <p:nvPr/>
        </p:nvSpPr>
        <p:spPr bwMode="auto">
          <a:xfrm>
            <a:off x="5867400" y="2000250"/>
            <a:ext cx="1219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(N</a:t>
            </a:r>
            <a:r>
              <a:rPr lang="en-US" sz="2000" baseline="-25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0,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Y</a:t>
            </a:r>
            <a:r>
              <a:rPr lang="en-US" sz="2000" baseline="-25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)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2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419600"/>
          </a:xfrm>
        </p:spPr>
        <p:txBody>
          <a:bodyPr>
            <a:normAutofit/>
          </a:bodyPr>
          <a:lstStyle/>
          <a:p>
            <a:r>
              <a:rPr lang="de-DE" sz="1800" dirty="0"/>
              <a:t>B. Zhang, Z. Zhang, Z. Li, Y. Tao. „</a:t>
            </a:r>
            <a:r>
              <a:rPr lang="en-US" sz="1800" dirty="0"/>
              <a:t>Stability analysis of a two-species model with transitions between population interactions.” </a:t>
            </a:r>
            <a:r>
              <a:rPr lang="en-US" sz="1800" i="1" dirty="0"/>
              <a:t>J. </a:t>
            </a:r>
            <a:r>
              <a:rPr lang="en-US" sz="1800" i="1" dirty="0" err="1"/>
              <a:t>Theor</a:t>
            </a:r>
            <a:r>
              <a:rPr lang="en-US" sz="1800" i="1" dirty="0"/>
              <a:t>. Biol.</a:t>
            </a:r>
            <a:r>
              <a:rPr lang="en-US" sz="1800" dirty="0"/>
              <a:t> 248 (2007): 145–153.</a:t>
            </a:r>
          </a:p>
          <a:p>
            <a:r>
              <a:rPr lang="en-US" sz="1800" dirty="0"/>
              <a:t>M. Hernandez, I. </a:t>
            </a:r>
            <a:r>
              <a:rPr lang="en-US" sz="1800" dirty="0" err="1"/>
              <a:t>Barradas</a:t>
            </a:r>
            <a:r>
              <a:rPr lang="en-US" sz="1800" dirty="0"/>
              <a:t>. “Variation in the outcome of population interactions: bifurcations and catastrophes.” </a:t>
            </a:r>
            <a:r>
              <a:rPr lang="en-US" sz="1800" i="1" dirty="0"/>
              <a:t>Mathematical Biology</a:t>
            </a:r>
            <a:r>
              <a:rPr lang="en-US" sz="1800" dirty="0"/>
              <a:t> 46 (2003): 571–594.</a:t>
            </a:r>
          </a:p>
          <a:p>
            <a:r>
              <a:rPr lang="en-US" sz="1800" dirty="0"/>
              <a:t>M. Hernandez. “Dynamics of transitions between population interactions: a nonlinear interaction α-function defined.” </a:t>
            </a:r>
            <a:r>
              <a:rPr lang="en-US" sz="1800" i="1" dirty="0"/>
              <a:t>Proc. R. Soc. </a:t>
            </a:r>
            <a:r>
              <a:rPr lang="en-US" sz="1800" i="1" dirty="0" err="1"/>
              <a:t>Lond</a:t>
            </a:r>
            <a:r>
              <a:rPr lang="en-US" sz="1800" i="1" dirty="0"/>
              <a:t>. B</a:t>
            </a:r>
            <a:r>
              <a:rPr lang="en-US" sz="1800" dirty="0"/>
              <a:t> 265 (1998): 1433-1440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     local </a:t>
            </a:r>
            <a:r>
              <a:rPr lang="en-US" sz="1800" dirty="0"/>
              <a:t>stability of </a:t>
            </a:r>
            <a:r>
              <a:rPr lang="en-US" sz="1800" dirty="0" err="1" smtClean="0"/>
              <a:t>equilibria</a:t>
            </a:r>
            <a:r>
              <a:rPr lang="en-US" sz="1800" dirty="0" smtClean="0"/>
              <a:t>,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graphical </a:t>
            </a:r>
            <a:r>
              <a:rPr lang="en-US" sz="1800" dirty="0"/>
              <a:t>analysis of </a:t>
            </a:r>
            <a:r>
              <a:rPr lang="en-US" sz="1800" dirty="0" smtClean="0"/>
              <a:t>saddle-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node </a:t>
            </a:r>
            <a:r>
              <a:rPr lang="en-US" sz="1800" dirty="0"/>
              <a:t>bifurcations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t="34212" r="24221" b="27192"/>
          <a:stretch/>
        </p:blipFill>
        <p:spPr bwMode="auto">
          <a:xfrm>
            <a:off x="4934198" y="4194313"/>
            <a:ext cx="4209802" cy="26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85800" y="5181600"/>
            <a:ext cx="838200" cy="304800"/>
          </a:xfrm>
          <a:prstGeom prst="rightArrow">
            <a:avLst>
              <a:gd name="adj1" fmla="val 34415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Equilibrium Points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962400"/>
          </a:xfrm>
        </p:spPr>
        <p:txBody>
          <a:bodyPr/>
          <a:lstStyle/>
          <a:p>
            <a:r>
              <a:rPr lang="en-US" dirty="0" smtClean="0"/>
              <a:t>Occur whenever </a:t>
            </a:r>
            <a:r>
              <a:rPr lang="en-US" dirty="0"/>
              <a:t>dx/</a:t>
            </a:r>
            <a:r>
              <a:rPr lang="en-US" dirty="0" err="1"/>
              <a:t>dt</a:t>
            </a:r>
            <a:r>
              <a:rPr lang="en-US" dirty="0"/>
              <a:t> = 0 and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0 </a:t>
            </a:r>
            <a:r>
              <a:rPr lang="en-US" dirty="0" smtClean="0"/>
              <a:t>simultaneously</a:t>
            </a:r>
          </a:p>
          <a:p>
            <a:endParaRPr lang="en-US" dirty="0"/>
          </a:p>
          <a:p>
            <a:r>
              <a:rPr lang="en-US" dirty="0" smtClean="0"/>
              <a:t>Stable</a:t>
            </a:r>
            <a:r>
              <a:rPr lang="en-US" dirty="0"/>
              <a:t>	</a:t>
            </a:r>
            <a:r>
              <a:rPr lang="en-US" dirty="0" smtClean="0"/>
              <a:t>		vs.		Unstable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82" y="3486329"/>
            <a:ext cx="3770518" cy="222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483423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motivate.maths.org</a:t>
            </a:r>
            <a:endParaRPr lang="en-US" sz="1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429000" cy="1954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967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Classifying </a:t>
            </a:r>
            <a:r>
              <a:rPr lang="en-US" sz="3200" dirty="0" err="1" smtClean="0"/>
              <a:t>Equilibria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05000"/>
                <a:ext cx="85344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Linearization of system given by </a:t>
                </a:r>
                <a:r>
                  <a:rPr lang="en-US" dirty="0" err="1" smtClean="0"/>
                  <a:t>Jacobian</a:t>
                </a:r>
                <a:r>
                  <a:rPr lang="en-US" dirty="0" smtClean="0"/>
                  <a:t> Matrix: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J=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𝑑𝑥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𝑑𝑥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𝑑𝑡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>
                    <a:sym typeface="Wingdings" pitchFamily="2" charset="2"/>
                  </a:rPr>
                  <a:t>The eigenvalues of the </a:t>
                </a:r>
                <a:r>
                  <a:rPr lang="en-US" dirty="0" err="1" smtClean="0">
                    <a:sym typeface="Wingdings" pitchFamily="2" charset="2"/>
                  </a:rPr>
                  <a:t>Jacobian</a:t>
                </a:r>
                <a:r>
                  <a:rPr lang="en-US" dirty="0" smtClean="0">
                    <a:sym typeface="Wingdings" pitchFamily="2" charset="2"/>
                  </a:rPr>
                  <a:t> Matrix evaluated at an equilibrium point determines the behavior around the equilibrium point.</a:t>
                </a:r>
                <a:r>
                  <a:rPr lang="en-US" i="1" dirty="0" smtClean="0">
                    <a:sym typeface="Wingdings" pitchFamily="2" charset="2"/>
                  </a:rPr>
                  <a:t>		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05000"/>
                <a:ext cx="8534400" cy="4724400"/>
              </a:xfrm>
              <a:blipFill rotWithShape="1">
                <a:blip r:embed="rId2"/>
                <a:stretch>
                  <a:fillRect l="-1000"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wnloads_powerpoints_reflectivebear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366092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downloads_powerpoints_reflectivebear</Template>
  <TotalTime>600</TotalTime>
  <Words>954</Words>
  <Application>Microsoft Office PowerPoint</Application>
  <PresentationFormat>On-screen Show (4:3)</PresentationFormat>
  <Paragraphs>250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downloads_powerpoints_reflectivebear</vt:lpstr>
      <vt:lpstr>Equation</vt:lpstr>
      <vt:lpstr>DYNAMICS AND BIFURCATIONS IN VARIABLE TWO SPECIES INTERACTION MODELS IMPLEMENTING PIECEWISE LINEAR ALPHA-FUNCTIONS</vt:lpstr>
      <vt:lpstr>Types of Interspecies Interactions</vt:lpstr>
      <vt:lpstr>     Static      vs.   Variable </vt:lpstr>
      <vt:lpstr>Roots of Interaction Modeling</vt:lpstr>
      <vt:lpstr>Extension of α-Functions</vt:lpstr>
      <vt:lpstr>The Models Studied</vt:lpstr>
      <vt:lpstr>Previous Research</vt:lpstr>
      <vt:lpstr>Equilibrium Points</vt:lpstr>
      <vt:lpstr>Classifying Equilibria</vt:lpstr>
      <vt:lpstr>Linearization</vt:lpstr>
      <vt:lpstr>Boundary Equilibria</vt:lpstr>
      <vt:lpstr>Interior (aka Coexistence) Equilibria</vt:lpstr>
      <vt:lpstr>PowerPoint Presentation</vt:lpstr>
      <vt:lpstr># of Coexistence Equilibria  = # of Intersections of Nullclines</vt:lpstr>
      <vt:lpstr>Classifying Coexistence Equilibria</vt:lpstr>
      <vt:lpstr>Classifying Coexistence Equilibria (cont’d)</vt:lpstr>
      <vt:lpstr>PowerPoint Presentation</vt:lpstr>
      <vt:lpstr>PowerPoint Presentation</vt:lpstr>
      <vt:lpstr>PowerPoint Presentation</vt:lpstr>
      <vt:lpstr>Structural Stability - Definition</vt:lpstr>
      <vt:lpstr>Structural Stability – Intuitively </vt:lpstr>
      <vt:lpstr>PowerPoint Presentation</vt:lpstr>
      <vt:lpstr>Bifurcations – Loss of Structural Stability  </vt:lpstr>
      <vt:lpstr>Transcritical Bifurcation at K0 = 0.5246991</vt:lpstr>
      <vt:lpstr>Hopf Bifurcation – Periodic Orbits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DYNAMICS OF INTERSPECIES INTERACTIONS</dc:title>
  <dc:creator>Kat</dc:creator>
  <cp:lastModifiedBy>Mathematics</cp:lastModifiedBy>
  <cp:revision>77</cp:revision>
  <dcterms:created xsi:type="dcterms:W3CDTF">2012-03-25T23:03:39Z</dcterms:created>
  <dcterms:modified xsi:type="dcterms:W3CDTF">2012-04-25T18:00:26Z</dcterms:modified>
</cp:coreProperties>
</file>