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71" r:id="rId13"/>
    <p:sldId id="272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680" y="-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1F03-F2C8-45ED-A9A6-227DA48F2E03}" type="datetimeFigureOut">
              <a:rPr lang="en-US" smtClean="0"/>
              <a:pPr/>
              <a:t>11/10/2012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F4CFB-3569-45FB-8E0E-E7243B8A3A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1F03-F2C8-45ED-A9A6-227DA48F2E03}" type="datetimeFigureOut">
              <a:rPr lang="en-US" smtClean="0"/>
              <a:pPr/>
              <a:t>11/10/2012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F4CFB-3569-45FB-8E0E-E7243B8A3A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1F03-F2C8-45ED-A9A6-227DA48F2E03}" type="datetimeFigureOut">
              <a:rPr lang="en-US" smtClean="0"/>
              <a:pPr/>
              <a:t>11/10/2012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F4CFB-3569-45FB-8E0E-E7243B8A3A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1F03-F2C8-45ED-A9A6-227DA48F2E03}" type="datetimeFigureOut">
              <a:rPr lang="en-US" smtClean="0"/>
              <a:pPr/>
              <a:t>11/10/2012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F4CFB-3569-45FB-8E0E-E7243B8A3A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1F03-F2C8-45ED-A9A6-227DA48F2E03}" type="datetimeFigureOut">
              <a:rPr lang="en-US" smtClean="0"/>
              <a:pPr/>
              <a:t>11/10/2012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B0F4CFB-3569-45FB-8E0E-E7243B8A3A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1F03-F2C8-45ED-A9A6-227DA48F2E03}" type="datetimeFigureOut">
              <a:rPr lang="en-US" smtClean="0"/>
              <a:pPr/>
              <a:t>11/10/2012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F4CFB-3569-45FB-8E0E-E7243B8A3A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1F03-F2C8-45ED-A9A6-227DA48F2E03}" type="datetimeFigureOut">
              <a:rPr lang="en-US" smtClean="0"/>
              <a:pPr/>
              <a:t>11/10/2012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F4CFB-3569-45FB-8E0E-E7243B8A3A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1F03-F2C8-45ED-A9A6-227DA48F2E03}" type="datetimeFigureOut">
              <a:rPr lang="en-US" smtClean="0"/>
              <a:pPr/>
              <a:t>11/10/2012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F4CFB-3569-45FB-8E0E-E7243B8A3A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1F03-F2C8-45ED-A9A6-227DA48F2E03}" type="datetimeFigureOut">
              <a:rPr lang="en-US" smtClean="0"/>
              <a:pPr/>
              <a:t>11/10/2012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F4CFB-3569-45FB-8E0E-E7243B8A3A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1F03-F2C8-45ED-A9A6-227DA48F2E03}" type="datetimeFigureOut">
              <a:rPr lang="en-US" smtClean="0"/>
              <a:pPr/>
              <a:t>11/10/2012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F4CFB-3569-45FB-8E0E-E7243B8A3A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1F03-F2C8-45ED-A9A6-227DA48F2E03}" type="datetimeFigureOut">
              <a:rPr lang="en-US" smtClean="0"/>
              <a:pPr/>
              <a:t>11/10/2012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F4CFB-3569-45FB-8E0E-E7243B8A3A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8401F03-F2C8-45ED-A9A6-227DA48F2E03}" type="datetimeFigureOut">
              <a:rPr lang="en-US" smtClean="0"/>
              <a:pPr/>
              <a:t>11/10/2012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B0F4CFB-3569-45FB-8E0E-E7243B8A3A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Schur</a:t>
            </a:r>
            <a:r>
              <a:rPr lang="en-US" dirty="0" smtClean="0"/>
              <a:t> Factorization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Heath </a:t>
            </a:r>
            <a:r>
              <a:rPr lang="en-US" dirty="0" err="1" smtClean="0"/>
              <a:t>Gemar</a:t>
            </a:r>
            <a:endParaRPr lang="en-US" dirty="0" smtClean="0"/>
          </a:p>
          <a:p>
            <a:r>
              <a:rPr lang="en-US" dirty="0" smtClean="0"/>
              <a:t>11-10-12</a:t>
            </a:r>
          </a:p>
          <a:p>
            <a:r>
              <a:rPr lang="en-US" dirty="0" smtClean="0"/>
              <a:t>Advisor: Dr. </a:t>
            </a:r>
            <a:r>
              <a:rPr lang="en-US" dirty="0" err="1" smtClean="0"/>
              <a:t>Rebaza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sz="27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/>
                      </a:rPr>
                      <m:t>𝐴</m:t>
                    </m:r>
                    <m:r>
                      <a:rPr lang="en-US" sz="2700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700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700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7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700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700" b="0" i="1" smtClean="0">
                                  <a:latin typeface="Cambria Math"/>
                                </a:rPr>
                                <m:t>   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700" b="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7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700" b="0" i="1" smtClean="0">
                                        <a:latin typeface="Cambria Math"/>
                                      </a:rPr>
                                      <m:t>−1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r>
                                <a:rPr lang="en-US" sz="2700" b="0" i="1" smtClean="0">
                                  <a:latin typeface="Cambria Math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sz="27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700" b="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700" b="0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sz="2700" b="0" i="1" smtClean="0">
                                        <a:latin typeface="Cambria Math"/>
                                      </a:rPr>
                                      <m:t>  0</m:t>
                                    </m:r>
                                  </m:e>
                                  <m:e>
                                    <m:r>
                                      <a:rPr lang="en-US" sz="2700" b="0" i="1" smtClean="0">
                                        <a:latin typeface="Cambria Math"/>
                                      </a:rPr>
                                      <m:t>   4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700" b="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7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7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700" b="0" i="1" smtClean="0">
                                        <a:latin typeface="Cambria Math"/>
                                      </a:rPr>
                                      <m:t>7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700" b="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7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700" b="0" i="1" smtClean="0">
                                        <a:latin typeface="Cambria Math"/>
                                      </a:rPr>
                                      <m:t>7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700" b="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700" b="0" i="1" smtClean="0"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700" b="0" i="1" smtClean="0">
                                              <a:latin typeface="Cambria Math"/>
                                            </a:rPr>
                                            <m:t> </m:t>
                                          </m:r>
                                          <m:r>
                                            <a:rPr lang="en-US" sz="2700" b="0" i="1" smtClean="0">
                                              <a:latin typeface="Cambria Math"/>
                                            </a:rPr>
                                            <m:t>  1</m:t>
                                          </m:r>
                                        </m:e>
                                        <m:e>
                                          <m:r>
                                            <a:rPr lang="en-US" sz="2700" b="0" i="1" smtClean="0">
                                              <a:latin typeface="Cambria Math"/>
                                            </a:rPr>
                                            <m:t>   9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700" b="0" i="1" smtClean="0"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700" b="0" i="1" smtClean="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700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n-US" sz="2700" b="0" i="1" smtClean="0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sz="2700" dirty="0" smtClean="0"/>
              </a:p>
              <a:p>
                <a:pPr lvl="1"/>
                <a:r>
                  <a:rPr lang="en-US" sz="2700" dirty="0" err="1" smtClean="0"/>
                  <a:t>Eigenvalues</a:t>
                </a:r>
                <a:r>
                  <a:rPr lang="en-US" sz="2700" dirty="0" smtClean="0"/>
                  <a:t>: </a:t>
                </a:r>
                <a:r>
                  <a:rPr lang="el-GR" sz="2700" dirty="0" smtClean="0"/>
                  <a:t>λ</a:t>
                </a:r>
                <a:r>
                  <a:rPr lang="en-US" sz="2700" baseline="-25000" dirty="0" smtClean="0"/>
                  <a:t>1</a:t>
                </a:r>
                <a:r>
                  <a:rPr lang="en-US" sz="2700" dirty="0" smtClean="0"/>
                  <a:t>=6.1429, </a:t>
                </a:r>
                <a:r>
                  <a:rPr lang="el-GR" sz="2700" dirty="0" smtClean="0"/>
                  <a:t>λ</a:t>
                </a:r>
                <a:r>
                  <a:rPr lang="en-US" sz="2700" baseline="-25000" dirty="0" smtClean="0"/>
                  <a:t>2</a:t>
                </a:r>
                <a:r>
                  <a:rPr lang="en-US" sz="2700" dirty="0" smtClean="0"/>
                  <a:t>=-7.9078, </a:t>
                </a:r>
                <a:r>
                  <a:rPr lang="el-GR" sz="2700" dirty="0" smtClean="0"/>
                  <a:t>λ</a:t>
                </a:r>
                <a:r>
                  <a:rPr lang="en-US" sz="2700" baseline="-25000" dirty="0" smtClean="0"/>
                  <a:t>3,4</a:t>
                </a:r>
                <a:r>
                  <a:rPr lang="en-US" sz="2700" dirty="0" smtClean="0"/>
                  <a:t>=-0.6175 ± 1.7365i. </a:t>
                </a:r>
              </a:p>
              <a:p>
                <a:r>
                  <a:rPr lang="en-US" sz="2700" dirty="0" err="1" smtClean="0"/>
                  <a:t>Schur</a:t>
                </a:r>
                <a:r>
                  <a:rPr lang="en-US" sz="2700" dirty="0" smtClean="0"/>
                  <a:t> Factorization gives: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7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700" b="0" i="1" smtClean="0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sz="27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700" b="0" i="1" smtClean="0">
                        <a:latin typeface="Cambria Math"/>
                      </a:rPr>
                      <m:t>𝐴𝑄</m:t>
                    </m:r>
                    <m:r>
                      <a:rPr lang="en-US" sz="2700" b="0" i="1" smtClean="0">
                        <a:latin typeface="Cambria Math"/>
                      </a:rPr>
                      <m:t>=</m:t>
                    </m:r>
                    <m:r>
                      <a:rPr lang="en-US" sz="2700" b="0" i="1" smtClean="0">
                        <a:latin typeface="Cambria Math"/>
                      </a:rPr>
                      <m:t>𝑇</m:t>
                    </m:r>
                    <m:r>
                      <a:rPr lang="en-US" sz="2700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700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700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700" b="0" i="1" smtClean="0">
                                  <a:latin typeface="Cambria Math"/>
                                </a:rPr>
                                <m:t>6</m:t>
                              </m:r>
                              <m:r>
                                <a:rPr lang="en-US" sz="2700" b="0" i="1" smtClean="0">
                                  <a:latin typeface="Cambria Math"/>
                                </a:rPr>
                                <m:t>.1429</m:t>
                              </m:r>
                            </m:e>
                            <m:e>
                              <m:r>
                                <a:rPr lang="en-US" sz="2700" b="0" i="1" smtClean="0">
                                  <a:latin typeface="Cambria Math"/>
                                </a:rPr>
                                <m:t>2.3027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700" b="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700" b="0" i="1" smtClean="0">
                                        <a:latin typeface="Cambria Math"/>
                                      </a:rPr>
                                      <m:t>7</m:t>
                                    </m:r>
                                    <m:r>
                                      <a:rPr lang="en-US" sz="2700" b="0" i="1" smtClean="0">
                                        <a:latin typeface="Cambria Math"/>
                                      </a:rPr>
                                      <m:t>.1693</m:t>
                                    </m:r>
                                  </m:e>
                                  <m:e>
                                    <m:r>
                                      <a:rPr lang="en-US" sz="2700" b="0" i="1" smtClean="0">
                                        <a:latin typeface="Cambria Math"/>
                                      </a:rPr>
                                      <m:t>−2.8451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r>
                                <a:rPr lang="en-US" sz="27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700" b="0" i="1" smtClean="0">
                                  <a:latin typeface="Cambria Math"/>
                                </a:rPr>
                                <m:t>−0.6175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700" b="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7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700" b="0" i="1" smtClean="0">
                                        <a:latin typeface="Cambria Math"/>
                                      </a:rPr>
                                      <m:t>0.2731</m:t>
                                    </m:r>
                                  </m:e>
                                  <m:e>
                                    <m:r>
                                      <a:rPr lang="en-US" sz="2700" b="0" i="1" smtClean="0">
                                        <a:latin typeface="Cambria Math"/>
                                      </a:rPr>
                                      <m:t>0.9995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700" b="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7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7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700" b="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7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700" b="0" i="1" smtClean="0">
                                        <a:latin typeface="Cambria Math"/>
                                      </a:rPr>
                                      <m:t>1.0418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7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700" b="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7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700" b="0" i="1" smtClean="0">
                                        <a:latin typeface="Cambria Math"/>
                                      </a:rPr>
                                      <m:t>0.6175</m:t>
                                    </m:r>
                                  </m:e>
                                  <m:e>
                                    <m:r>
                                      <a:rPr lang="en-US" sz="2700" b="0" i="1" smtClean="0">
                                        <a:latin typeface="Cambria Math"/>
                                      </a:rPr>
                                      <m:t>0.4232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7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700" b="0" i="1" smtClean="0">
                                        <a:latin typeface="Cambria Math"/>
                                      </a:rPr>
                                      <m:t>−7.9078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sz="2700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/>
                      </a:rPr>
                      <m:t>𝑄</m:t>
                    </m:r>
                    <m:r>
                      <a:rPr lang="en-US" sz="2700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700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700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700" b="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7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700" b="0" i="1" smtClean="0">
                                        <a:latin typeface="Cambria Math"/>
                                      </a:rPr>
                                      <m:t>0.1479</m:t>
                                    </m:r>
                                  </m:e>
                                  <m:e>
                                    <m:r>
                                      <a:rPr lang="en-US" sz="2700" b="0" i="1" smtClean="0">
                                        <a:latin typeface="Cambria Math"/>
                                      </a:rPr>
                                      <m:t>−0.8513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700" b="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7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700" b="0" i="1" smtClean="0">
                                        <a:latin typeface="Cambria Math"/>
                                      </a:rPr>
                                      <m:t>0.0239</m:t>
                                    </m:r>
                                  </m:e>
                                  <m:e>
                                    <m:r>
                                      <a:rPr lang="en-US" sz="2700" b="0" i="1" smtClean="0">
                                        <a:latin typeface="Cambria Math"/>
                                      </a:rPr>
                                      <m:t>0.5029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700" b="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7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700" b="0" i="1" smtClean="0">
                                        <a:latin typeface="Cambria Math"/>
                                      </a:rPr>
                                      <m:t>0.4103</m:t>
                                    </m:r>
                                  </m:e>
                                  <m:e>
                                    <m:r>
                                      <a:rPr lang="en-US" sz="2700" b="0" i="1" smtClean="0">
                                        <a:latin typeface="Cambria Math"/>
                                      </a:rPr>
                                      <m:t>−0.3567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700" b="0" i="1" smtClean="0">
                                        <a:latin typeface="Cambria Math"/>
                                      </a:rPr>
                                      <m:t>−0.7867</m:t>
                                    </m:r>
                                  </m:e>
                                  <m:e>
                                    <m:r>
                                      <a:rPr lang="en-US" sz="2700" b="0" i="1" smtClean="0">
                                        <a:latin typeface="Cambria Math"/>
                                      </a:rPr>
                                      <m:t>0.1490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700" b="0" i="1" smtClean="0">
                                        <a:latin typeface="Cambria Math"/>
                                      </a:rPr>
                                      <m:t>−0.4368</m:t>
                                    </m:r>
                                  </m:e>
                                  <m:e>
                                    <m:r>
                                      <a:rPr lang="en-US" sz="2700" b="0" i="1" smtClean="0">
                                        <a:latin typeface="Cambria Math"/>
                                      </a:rPr>
                                      <m:t>0.3548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700" b="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7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700" b="0" i="1" smtClean="0">
                                        <a:latin typeface="Cambria Math"/>
                                      </a:rPr>
                                      <m:t>0.3903</m:t>
                                    </m:r>
                                  </m:e>
                                  <m:e>
                                    <m:r>
                                      <a:rPr lang="en-US" sz="2700" b="0" i="1" smtClean="0">
                                        <a:latin typeface="Cambria Math"/>
                                      </a:rPr>
                                      <m:t>−0.7430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700" b="0" i="1" smtClean="0">
                                        <a:latin typeface="Cambria Math"/>
                                      </a:rPr>
                                      <m:t>0.5970</m:t>
                                    </m:r>
                                  </m:e>
                                  <m:e>
                                    <m:r>
                                      <a:rPr lang="en-US" sz="2700" b="0" i="1" smtClean="0">
                                        <a:latin typeface="Cambria Math"/>
                                      </a:rPr>
                                      <m:t>0.0493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700" b="0" i="1" smtClean="0">
                                        <a:latin typeface="Cambria Math"/>
                                      </a:rPr>
                                      <m:t>−0.7005</m:t>
                                    </m:r>
                                  </m:e>
                                  <m:e>
                                    <m:r>
                                      <a:rPr lang="en-US" sz="2700" b="0" i="1" smtClean="0">
                                        <a:latin typeface="Cambria Math"/>
                                      </a:rPr>
                                      <m:t>0.4389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sz="27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116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Ordered Block </a:t>
            </a:r>
            <a:r>
              <a:rPr lang="en-US" dirty="0" err="1" smtClean="0"/>
              <a:t>Schur</a:t>
            </a:r>
            <a:r>
              <a:rPr lang="en-US" dirty="0" smtClean="0"/>
              <a:t> Factorization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700" dirty="0" smtClean="0"/>
                  <a:t>Let </a:t>
                </a:r>
                <a:r>
                  <a:rPr lang="en-US" sz="2700" dirty="0" err="1" smtClean="0"/>
                  <a:t>A</a:t>
                </a:r>
                <a:r>
                  <a:rPr lang="en-US" sz="2700" baseline="-25000" dirty="0" err="1" smtClean="0"/>
                  <a:t>nxn</a:t>
                </a:r>
                <a:r>
                  <a:rPr lang="en-US" sz="2700" dirty="0" smtClean="0"/>
                  <a:t> be an arbitrary real matrix. Then, there exists an orthogonal matrix </a:t>
                </a:r>
                <a:r>
                  <a:rPr lang="en-US" sz="2700" dirty="0" err="1" smtClean="0"/>
                  <a:t>Q</a:t>
                </a:r>
                <a:r>
                  <a:rPr lang="en-US" sz="2700" baseline="-25000" dirty="0" err="1" smtClean="0"/>
                  <a:t>nxn</a:t>
                </a:r>
                <a:r>
                  <a:rPr lang="en-US" sz="2700" dirty="0" smtClean="0"/>
                  <a:t>, and a block upper triangular matrix T such that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7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700" b="0" i="1" smtClean="0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sz="27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700" b="0" i="1" smtClean="0">
                        <a:latin typeface="Cambria Math"/>
                      </a:rPr>
                      <m:t>𝐴𝑄</m:t>
                    </m:r>
                    <m:r>
                      <a:rPr lang="en-US" sz="2700" b="0" i="1" smtClean="0">
                        <a:latin typeface="Cambria Math"/>
                      </a:rPr>
                      <m:t>=</m:t>
                    </m:r>
                    <m:r>
                      <a:rPr lang="en-US" sz="2700" b="0" i="1" smtClean="0">
                        <a:latin typeface="Cambria Math"/>
                      </a:rPr>
                      <m:t>𝑇</m:t>
                    </m:r>
                    <m:r>
                      <a:rPr lang="en-US" sz="2700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700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700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7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700" b="0" i="1" smtClean="0">
                                      <a:latin typeface="Cambria Math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7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700" b="0" i="1" smtClean="0">
                                      <a:latin typeface="Cambria Math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7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7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700" b="0" i="1" smtClean="0">
                                      <a:latin typeface="Cambria Math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700" dirty="0" smtClean="0"/>
              </a:p>
              <a:p>
                <a:r>
                  <a:rPr lang="en-US" sz="2700" dirty="0" smtClean="0"/>
                  <a:t>Where T</a:t>
                </a:r>
                <a:r>
                  <a:rPr lang="en-US" sz="2700" baseline="-25000" dirty="0" smtClean="0"/>
                  <a:t>11</a:t>
                </a:r>
                <a:r>
                  <a:rPr lang="en-US" sz="2700" dirty="0" smtClean="0"/>
                  <a:t> is m x m and T</a:t>
                </a:r>
                <a:r>
                  <a:rPr lang="en-US" sz="2700" baseline="-25000" dirty="0" smtClean="0"/>
                  <a:t>22</a:t>
                </a:r>
                <a:r>
                  <a:rPr lang="en-US" sz="2700" dirty="0" smtClean="0"/>
                  <a:t> is (n – m) x (n – m), for some positive integer m. The diagonal blocks can be arranged in any prescribed order.</a:t>
                </a:r>
                <a:endParaRPr lang="en-US" sz="27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166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366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𝐴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2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200" b="0" i="1" smtClean="0">
                                        <a:latin typeface="Cambria Math"/>
                                      </a:rPr>
                                      <m:t>5</m:t>
                                    </m:r>
                                  </m:e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−5</m:t>
                                    </m:r>
                                  </m:e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−19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−25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2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15</m:t>
                                    </m:r>
                                  </m:e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−13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200" b="0" i="1" smtClean="0">
                                        <a:latin typeface="Cambria Math"/>
                                      </a:rPr>
                                      <m:t>4</m:t>
                                    </m:r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9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14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200" b="0" i="1" smtClean="0">
                                        <a:latin typeface="Cambria Math"/>
                                      </a:rPr>
                                      <m:t>4</m:t>
                                    </m:r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19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18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2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9</m:t>
                                    </m:r>
                                  </m:e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−9</m:t>
                                    </m:r>
                                  </m:e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13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5</m:t>
                                    </m:r>
                                  </m:e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17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8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sz="2200" dirty="0" smtClean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𝑄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2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0.5970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−0.2784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2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0.6892</m:t>
                                    </m:r>
                                  </m:e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0.2441</m:t>
                                    </m:r>
                                  </m:e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−0.1775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0.6692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0.0230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2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0.3656</m:t>
                                    </m:r>
                                  </m:e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0.1792</m:t>
                                    </m:r>
                                  </m:e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−0.6211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2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.0753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−0.1062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−0.4228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2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0.1647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−0.7421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0.5866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2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0.3272</m:t>
                                    </m:r>
                                  </m:e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−0.9274</m:t>
                                    </m:r>
                                  </m:e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0.4886</m:t>
                                    </m:r>
                                  </m:e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−0.0492</m:t>
                                    </m:r>
                                  </m:e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−0.4437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0.2135</m:t>
                                    </m:r>
                                  </m:e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−0.2138</m:t>
                                    </m:r>
                                  </m:e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−0.6211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sz="22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200" i="1" smtClean="0">
                        <a:latin typeface="Cambria Math"/>
                      </a:rPr>
                      <m:t>𝐴</m:t>
                    </m:r>
                    <m:r>
                      <a:rPr lang="en-US" sz="2200" b="0" i="1" smtClean="0">
                        <a:latin typeface="Cambria Math"/>
                      </a:rPr>
                      <m:t>𝑄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2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−3.7790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5.9596</m:t>
                                    </m:r>
                                  </m:e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8.9818</m:t>
                                    </m:r>
                                  </m:e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27.2895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−6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200" b="0" i="1" smtClean="0">
                                        <a:latin typeface="Cambria Math"/>
                                      </a:rPr>
                                      <m:t>8</m:t>
                                    </m:r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.3761</m:t>
                                    </m:r>
                                  </m:e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1.0333</m:t>
                                    </m:r>
                                  </m:e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14.8848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2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2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200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−1.8420</m:t>
                                    </m:r>
                                  </m:e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−11.5886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54.2893</m:t>
                                    </m:r>
                                  </m:e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43.3662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8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200" dirty="0" smtClean="0"/>
              </a:p>
              <a:p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=8, −2, −6, 4±10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2200" dirty="0" smtClean="0"/>
              </a:p>
              <a:p>
                <a:r>
                  <a:rPr lang="en-US" sz="2200" dirty="0" smtClean="0"/>
                  <a:t>Note: First two vectors of Q form an orthonormal basis of the vectors that span the negative </a:t>
                </a:r>
                <a:r>
                  <a:rPr lang="en-US" sz="2200" smtClean="0"/>
                  <a:t>real eigenvalues.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678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Application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Huckel</a:t>
                </a:r>
                <a:r>
                  <a:rPr lang="en-US" dirty="0" smtClean="0"/>
                  <a:t> Theory</a:t>
                </a:r>
              </a:p>
              <a:p>
                <a:pPr lvl="1"/>
                <a:r>
                  <a:rPr lang="en-US" dirty="0" smtClean="0"/>
                  <a:t>Combination of Molecules</a:t>
                </a:r>
              </a:p>
              <a:p>
                <a:pPr lvl="1"/>
                <a:r>
                  <a:rPr lang="en-US" dirty="0" smtClean="0"/>
                  <a:t>Form new basis </a:t>
                </a:r>
              </a:p>
              <a:p>
                <a:pPr lvl="2"/>
                <a:r>
                  <a:rPr lang="en-US" dirty="0" err="1" smtClean="0"/>
                  <a:t>Schur</a:t>
                </a:r>
                <a:r>
                  <a:rPr lang="en-US" dirty="0" smtClean="0"/>
                  <a:t> Factorization (Hamiltonian)</a:t>
                </a:r>
                <a:r>
                  <a:rPr lang="en-US" dirty="0" smtClean="0">
                    <a:sym typeface="Wingdings" pitchFamily="2" charset="2"/>
                  </a:rPr>
                  <a:t> New energy </a:t>
                </a:r>
                <a:r>
                  <a:rPr lang="en-US" dirty="0" smtClean="0">
                    <a:sym typeface="Wingdings" pitchFamily="2" charset="2"/>
                  </a:rPr>
                  <a:t>states</a:t>
                </a:r>
              </a:p>
              <a:p>
                <a:r>
                  <a:rPr lang="en-US" dirty="0" smtClean="0">
                    <a:sym typeface="Wingdings" pitchFamily="2" charset="2"/>
                  </a:rPr>
                  <a:t>Connecting Orbits in Dynamical Systems</a:t>
                </a:r>
              </a:p>
              <a:p>
                <a:r>
                  <a:rPr lang="en-US" dirty="0" smtClean="0">
                    <a:sym typeface="Wingdings" pitchFamily="2" charset="2"/>
                  </a:rPr>
                  <a:t>Remark:</a:t>
                </a:r>
              </a:p>
              <a:p>
                <a:pPr lvl="1"/>
                <a:r>
                  <a:rPr lang="en-US" dirty="0" smtClean="0">
                    <a:sym typeface="Wingdings" pitchFamily="2" charset="2"/>
                  </a:rPr>
                  <a:t>Factorization is also possible for matrix A(t)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=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𝑇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(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𝑡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dirty="0" smtClean="0">
                    <a:sym typeface="Wingdings" pitchFamily="2" charset="2"/>
                  </a:rPr>
                  <a:t> are </a:t>
                </a:r>
                <a:r>
                  <a:rPr lang="en-US" smtClean="0">
                    <a:sym typeface="Wingdings" pitchFamily="2" charset="2"/>
                  </a:rPr>
                  <a:t>as smooth as A(t).</a:t>
                </a:r>
                <a:endParaRPr lang="en-US" dirty="0" smtClean="0">
                  <a:sym typeface="Wingdings" pitchFamily="2" charset="2"/>
                </a:endParaRPr>
              </a:p>
              <a:p>
                <a:pPr lvl="2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95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410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Rebaza</a:t>
            </a:r>
            <a:r>
              <a:rPr lang="en-US" dirty="0" smtClean="0"/>
              <a:t>, Dr. Jorge. “A First Course in Applied Mathematics”.</a:t>
            </a:r>
          </a:p>
          <a:p>
            <a:r>
              <a:rPr lang="en-US" dirty="0" err="1" smtClean="0"/>
              <a:t>Golub</a:t>
            </a:r>
            <a:r>
              <a:rPr lang="en-US" dirty="0" smtClean="0"/>
              <a:t>, </a:t>
            </a:r>
            <a:r>
              <a:rPr lang="en-US" dirty="0" err="1" smtClean="0"/>
              <a:t>Vanloan</a:t>
            </a:r>
            <a:r>
              <a:rPr lang="en-US" dirty="0" smtClean="0"/>
              <a:t>. “Matrix Computations”.</a:t>
            </a:r>
          </a:p>
          <a:p>
            <a:r>
              <a:rPr lang="en-US" dirty="0" smtClean="0"/>
              <a:t>Stewart, G.W. “Matrix Algebra”.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87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Rebaza</a:t>
            </a:r>
            <a:endParaRPr lang="en-US" dirty="0" smtClean="0"/>
          </a:p>
          <a:p>
            <a:r>
              <a:rPr lang="en-US" dirty="0" smtClean="0"/>
              <a:t>Dr. Reid</a:t>
            </a:r>
          </a:p>
          <a:p>
            <a:r>
              <a:rPr lang="en-US" dirty="0" smtClean="0"/>
              <a:t>Missouri State University Mathematics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71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Overview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700" dirty="0"/>
              <a:t>Definitions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700" dirty="0"/>
              <a:t>Theorems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700" dirty="0"/>
              <a:t>Proofs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700" dirty="0"/>
              <a:t>Examples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700" dirty="0"/>
              <a:t>Physical Applications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7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428" y="273050"/>
            <a:ext cx="4370994" cy="5853113"/>
          </a:xfrm>
        </p:spPr>
      </p:pic>
    </p:spTree>
    <p:extLst>
      <p:ext uri="{BB962C8B-B14F-4D97-AF65-F5344CB8AC3E}">
        <p14:creationId xmlns:p14="http://schemas.microsoft.com/office/powerpoint/2010/main" val="231714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We say that a subspace S or </a:t>
            </a:r>
            <a:r>
              <a:rPr lang="en-US" sz="2700" dirty="0" err="1" smtClean="0"/>
              <a:t>R</a:t>
            </a:r>
            <a:r>
              <a:rPr lang="en-US" sz="2700" baseline="30000" dirty="0" err="1" smtClean="0"/>
              <a:t>n</a:t>
            </a:r>
            <a:r>
              <a:rPr lang="en-US" sz="2700" dirty="0" smtClean="0"/>
              <a:t> is invariant under </a:t>
            </a:r>
            <a:r>
              <a:rPr lang="en-US" sz="2700" dirty="0" err="1" smtClean="0"/>
              <a:t>A</a:t>
            </a:r>
            <a:r>
              <a:rPr lang="en-US" sz="2700" baseline="-25000" dirty="0" err="1" smtClean="0"/>
              <a:t>nxn</a:t>
            </a:r>
            <a:r>
              <a:rPr lang="en-US" sz="2700" dirty="0" smtClean="0"/>
              <a:t>, or A-invariant if:</a:t>
            </a:r>
          </a:p>
          <a:p>
            <a:pPr lvl="1"/>
            <a:r>
              <a:rPr lang="en-US" sz="2700" dirty="0" smtClean="0"/>
              <a:t>x </a:t>
            </a:r>
            <a:r>
              <a:rPr lang="el-GR" sz="2700" dirty="0" smtClean="0"/>
              <a:t>ϵ</a:t>
            </a:r>
            <a:r>
              <a:rPr lang="en-US" sz="2700" dirty="0" smtClean="0"/>
              <a:t> S </a:t>
            </a:r>
            <a:r>
              <a:rPr lang="en-US" sz="2700" dirty="0" smtClean="0">
                <a:sym typeface="Wingdings" pitchFamily="2" charset="2"/>
              </a:rPr>
              <a:t> Ax </a:t>
            </a:r>
            <a:r>
              <a:rPr lang="el-GR" sz="2700" dirty="0" smtClean="0">
                <a:sym typeface="Wingdings" pitchFamily="2" charset="2"/>
              </a:rPr>
              <a:t>ϵ</a:t>
            </a:r>
            <a:r>
              <a:rPr lang="en-US" sz="2700" dirty="0" smtClean="0">
                <a:sym typeface="Wingdings" pitchFamily="2" charset="2"/>
              </a:rPr>
              <a:t> S,</a:t>
            </a:r>
          </a:p>
          <a:p>
            <a:pPr lvl="1"/>
            <a:r>
              <a:rPr lang="en-US" sz="2700" dirty="0" smtClean="0">
                <a:sym typeface="Wingdings" pitchFamily="2" charset="2"/>
              </a:rPr>
              <a:t>Or equivalently, AS is a subset of S.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0249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 2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An m x n matrix Q is called Orthogonal if</a:t>
                </a:r>
              </a:p>
              <a:p>
                <a:pPr lvl="1"/>
                <a:r>
                  <a:rPr lang="en-US" dirty="0" smtClean="0"/>
                  <a:t>Q</a:t>
                </a:r>
                <a:r>
                  <a:rPr lang="en-US" baseline="30000" dirty="0" smtClean="0"/>
                  <a:t>T</a:t>
                </a:r>
                <a:r>
                  <a:rPr lang="en-US" dirty="0" smtClean="0"/>
                  <a:t>Q=I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Properties (m=n):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The columns of Q are orthonormal</a:t>
                </a:r>
              </a:p>
              <a:p>
                <a:pPr lvl="2"/>
                <a:r>
                  <a:rPr lang="en-US" dirty="0" smtClean="0"/>
                  <a:t>The rows of Q are orthonormal</a:t>
                </a:r>
                <a:endParaRPr lang="en-US" dirty="0"/>
              </a:p>
              <a:p>
                <a:pPr lvl="1"/>
                <a:r>
                  <a:rPr lang="en-US" dirty="0" smtClean="0"/>
                  <a:t>Example: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f>
                                    <m:fPr>
                                      <m:ctrlPr>
                                        <a:rPr lang="en-US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i="1" smtClean="0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  <m:e>
                                  <m:f>
                                    <m:fPr>
                                      <m:ctrlPr>
                                        <a:rPr lang="en-US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i="1" smtClean="0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f>
                                    <m:fPr>
                                      <m:ctrlPr>
                                        <a:rPr lang="en-US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i="1" smtClean="0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  <m:e>
                                  <m:f>
                                    <m:fPr>
                                      <m:ctrlPr>
                                        <a:rPr lang="en-US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700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sz="2000" dirty="0" smtClean="0"/>
                  <a:t>Let S be invariant under </a:t>
                </a:r>
                <a:r>
                  <a:rPr lang="en-US" sz="2000" dirty="0" err="1" smtClean="0"/>
                  <a:t>A</a:t>
                </a:r>
                <a:r>
                  <a:rPr lang="en-US" sz="2000" baseline="-25000" dirty="0" err="1" smtClean="0"/>
                  <a:t>nxn</a:t>
                </a:r>
                <a:r>
                  <a:rPr lang="en-US" sz="2000" dirty="0" smtClean="0"/>
                  <a:t>, with dim(S)=r. Then, there exists a nonsingular matrix </a:t>
                </a:r>
                <a:r>
                  <a:rPr lang="en-US" sz="2000" dirty="0" err="1" smtClean="0"/>
                  <a:t>U</a:t>
                </a:r>
                <a:r>
                  <a:rPr lang="en-US" sz="2000" baseline="-25000" dirty="0" err="1" smtClean="0"/>
                  <a:t>nxn</a:t>
                </a:r>
                <a:r>
                  <a:rPr lang="en-US" sz="2000" dirty="0" smtClean="0"/>
                  <a:t> such that: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𝑈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𝐴𝑈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𝑇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Where T</a:t>
                </a:r>
                <a:r>
                  <a:rPr lang="en-US" sz="2000" baseline="-25000" dirty="0" smtClean="0"/>
                  <a:t>11</a:t>
                </a:r>
                <a:r>
                  <a:rPr lang="en-US" sz="2000" dirty="0" smtClean="0"/>
                  <a:t> is square of order r.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 cstate="print"/>
                <a:stretch>
                  <a:fillRect l="-1056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Proof:</a:t>
                </a:r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,…,</m:t>
                        </m:r>
                        <m:d>
                          <m:dPr>
                            <m:begChr m:val=""/>
                            <m:endChr m:val="}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be a basis of subspace S.</a:t>
                </a:r>
              </a:p>
              <a:p>
                <a:pPr lvl="1"/>
                <a:r>
                  <a:rPr lang="en-US" dirty="0" smtClean="0"/>
                  <a:t>Therefore we can write: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lvl="2"/>
                <a:r>
                  <a:rPr lang="en-US" dirty="0" smtClean="0"/>
                  <a:t>For some scalars c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,…,c</a:t>
                </a:r>
                <a:r>
                  <a:rPr lang="en-US" baseline="-25000" dirty="0" smtClean="0"/>
                  <a:t>r.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We can now expand </a:t>
                </a:r>
                <a:r>
                  <a:rPr lang="el-GR" dirty="0" smtClean="0"/>
                  <a:t>β</a:t>
                </a:r>
                <a:r>
                  <a:rPr lang="en-US" dirty="0" smtClean="0"/>
                  <a:t> to form a basis of n vectors.</a:t>
                </a:r>
              </a:p>
              <a:p>
                <a:pPr lvl="2"/>
                <a:r>
                  <a:rPr lang="en-US" dirty="0" smtClean="0"/>
                  <a:t>Gram Schmidt</a:t>
                </a:r>
              </a:p>
              <a:p>
                <a:pPr lvl="2"/>
                <a:r>
                  <a:rPr lang="en-US" dirty="0" smtClean="0"/>
                  <a:t>Householder Matrix</a:t>
                </a:r>
              </a:p>
              <a:p>
                <a:pPr lvl="1"/>
                <a:r>
                  <a:rPr lang="en-US" dirty="0" smtClean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 … 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b="0" i="0" smtClean="0">
                        <a:latin typeface="Cambria Math"/>
                      </a:rPr>
                      <m:t> ; </m:t>
                    </m:r>
                  </m:oMath>
                </a14:m>
                <a:r>
                  <a:rPr lang="en-US" dirty="0" smtClean="0"/>
                  <a:t>with T</a:t>
                </a:r>
                <a:r>
                  <a:rPr lang="en-US" baseline="-25000" dirty="0" smtClean="0"/>
                  <a:t>11</a:t>
                </a:r>
                <a:r>
                  <a:rPr lang="en-US" dirty="0" smtClean="0"/>
                  <a:t> of order r x r.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3"/>
                <a:stretch>
                  <a:fillRect l="-2417" t="-5256" r="-1360" b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101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Proof of Theorem 1 Continued: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Expansion of U leads to it being orthogonal.</a:t>
                </a:r>
              </a:p>
              <a:p>
                <a:r>
                  <a:rPr lang="en-US" dirty="0" smtClean="0"/>
                  <a:t>Therefore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,…,</m:t>
                        </m:r>
                        <m:d>
                          <m:dPr>
                            <m:begChr m:val=""/>
                            <m:endChr m:val="}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ym typeface="Wingdings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𝑈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=</m:t>
                    </m:r>
                    <m:d>
                      <m:dPr>
                        <m:begChr m:val="["/>
                        <m:endChr m:val=""/>
                        <m:ctrlP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 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𝐴𝑈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eqArr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sub/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bSup>
                          </m:e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</m:e>
                        </m:eqArr>
                      </m:e>
                    </m:d>
                    <m:d>
                      <m:dPr>
                        <m:begChr m:val="["/>
                        <m:endChr m:val="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Note: Au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=</a:t>
                </a:r>
                <a:r>
                  <a:rPr lang="el-GR" dirty="0" smtClean="0"/>
                  <a:t>λ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u</a:t>
                </a:r>
                <a:r>
                  <a:rPr lang="en-US" baseline="-25000" dirty="0" smtClean="0"/>
                  <a:t>1,</a:t>
                </a:r>
                <a:r>
                  <a:rPr lang="en-US" dirty="0" smtClean="0"/>
                  <a:t> where </a:t>
                </a:r>
                <a:r>
                  <a:rPr lang="el-GR" dirty="0" smtClean="0"/>
                  <a:t>λ</a:t>
                </a:r>
                <a:r>
                  <a:rPr lang="en-US" baseline="-25000" dirty="0" smtClean="0"/>
                  <a:t>1 </a:t>
                </a:r>
                <a:r>
                  <a:rPr lang="en-US" dirty="0" smtClean="0"/>
                  <a:t>is a constant.</a:t>
                </a:r>
              </a:p>
              <a:p>
                <a:r>
                  <a:rPr lang="en-US" dirty="0" smtClean="0">
                    <a:sym typeface="Wingdings" pitchFamily="2" charset="2"/>
                  </a:rPr>
                  <a:t>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𝐴𝑈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𝐴𝑋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211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700" dirty="0" smtClean="0"/>
                  <a:t>Let</a:t>
                </a:r>
                <a14:m>
                  <m:oMath xmlns:m="http://schemas.openxmlformats.org/officeDocument/2006/math">
                    <m:r>
                      <a:rPr lang="en-US" sz="2700" b="0" i="0" smtClean="0">
                        <a:latin typeface="Cambria Math"/>
                      </a:rPr>
                      <m:t> </m:t>
                    </m:r>
                    <m:r>
                      <a:rPr lang="en-US" sz="2700" b="0" i="1" smtClean="0">
                        <a:latin typeface="Cambria Math"/>
                      </a:rPr>
                      <m:t>𝐴</m:t>
                    </m:r>
                    <m:r>
                      <a:rPr lang="en-US" sz="2700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700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700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700" b="0" i="1" smtClean="0">
                                  <a:latin typeface="Cambria Math"/>
                                </a:rPr>
                                <m:t>7</m:t>
                              </m:r>
                              <m:r>
                                <a:rPr lang="en-US" sz="2700" b="0" i="1" smtClean="0">
                                  <a:latin typeface="Cambria Math"/>
                                </a:rPr>
                                <m:t>9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700" b="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7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700" b="0" i="1" smtClean="0">
                                        <a:latin typeface="Cambria Math"/>
                                      </a:rPr>
                                      <m:t>64</m:t>
                                    </m:r>
                                  </m:e>
                                  <m:e>
                                    <m:r>
                                      <a:rPr lang="en-US" sz="2700" b="0" i="1" smtClean="0">
                                        <a:latin typeface="Cambria Math"/>
                                      </a:rPr>
                                      <m:t>−2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2700" b="0" i="1" smtClean="0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sz="2700" b="0" i="1" smtClean="0">
                                      <a:latin typeface="Cambria Math"/>
                                    </a:rPr>
                                    <m:t>8</m:t>
                                  </m:r>
                                </m:e>
                                <m:e>
                                  <m:r>
                                    <a:rPr lang="en-US" sz="2700" b="0" i="1" smtClean="0">
                                      <a:latin typeface="Cambria Math"/>
                                    </a:rPr>
                                    <m:t>−20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sz="2700" b="0" i="1" smtClean="0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sz="2700" b="0" i="1" smtClean="0">
                                      <a:latin typeface="Cambria Math"/>
                                    </a:rPr>
                                    <m:t>    </m:t>
                                  </m:r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700" b="0" i="1" smtClean="0">
                                          <a:latin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7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  <m:r>
                                          <a:rPr lang="en-US" sz="2700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  <m:e>
                                        <m:r>
                                          <a:rPr lang="en-US" sz="2700" b="0" i="1" smtClean="0">
                                            <a:latin typeface="Cambria Math"/>
                                          </a:rPr>
                                          <m:t> 35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700" i="1" smtClean="0">
                                          <a:latin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700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en-US" sz="2700" b="0" i="1" smtClean="0">
                                            <a:latin typeface="Cambria Math"/>
                                          </a:rPr>
                                          <m:t>     8</m:t>
                                        </m:r>
                                      </m:e>
                                      <m:e>
                                        <m:r>
                                          <a:rPr lang="en-US" sz="2700" b="0" i="1" smtClean="0">
                                            <a:latin typeface="Cambria Math"/>
                                          </a:rPr>
                                          <m:t>    7</m:t>
                                        </m:r>
                                      </m:e>
                                    </m:mr>
                                  </m:m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r>
                  <a:rPr lang="en-US" sz="2700" dirty="0" smtClean="0"/>
                  <a:t>, let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/>
                      </a:rPr>
                      <m:t>𝑢</m:t>
                    </m:r>
                    <m:r>
                      <a:rPr lang="en-US" sz="2700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"/>
                        <m:ctrlPr>
                          <a:rPr lang="en-US" sz="2700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700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7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0" i="1" smtClean="0">
                                  <a:latin typeface="Cambria Math"/>
                                </a:rPr>
                                <m:t>0.9645</m:t>
                              </m:r>
                            </m:e>
                            <m:e>
                              <m:r>
                                <a:rPr lang="en-US" sz="2700" b="0" i="1" smtClean="0">
                                  <a:latin typeface="Cambria Math"/>
                                </a:rPr>
                                <m:t>0.0219</m:t>
                              </m:r>
                            </m:e>
                            <m:e>
                              <m:r>
                                <a:rPr lang="en-US" sz="2700" b="0" i="1" smtClean="0">
                                  <a:latin typeface="Cambria Math"/>
                                </a:rPr>
                                <m:t>0.2631</m:t>
                              </m:r>
                            </m:e>
                          </m:mr>
                        </m:m>
                        <m:r>
                          <a:rPr lang="en-US" sz="2700" b="0" i="1" smtClean="0">
                            <a:latin typeface="Cambria Math"/>
                          </a:rPr>
                          <m:t>]</m:t>
                        </m:r>
                      </m:e>
                    </m:d>
                  </m:oMath>
                </a14:m>
                <a:r>
                  <a:rPr lang="en-US" sz="2700" baseline="30000" dirty="0" smtClean="0"/>
                  <a:t>T </a:t>
                </a:r>
                <a:r>
                  <a:rPr lang="en-US" sz="2700" dirty="0" smtClean="0"/>
                  <a:t>span S. We define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700" b="0" i="0" smtClean="0">
                        <a:latin typeface="Cambria Math"/>
                      </a:rPr>
                      <m:t>U</m:t>
                    </m:r>
                    <m:r>
                      <a:rPr lang="en-US" sz="2700" b="0" i="0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7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7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7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0" i="1" smtClean="0">
                                  <a:latin typeface="Cambria Math"/>
                                </a:rPr>
                                <m:t>0.9645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70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7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7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70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7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  <m:r>
                                      <a:rPr lang="en-US" sz="2700" b="0" i="1" smtClean="0">
                                        <a:latin typeface="Cambria Math"/>
                                      </a:rPr>
                                      <m:t>.0219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700" b="0" i="1" smtClean="0">
                                        <a:latin typeface="Cambria Math"/>
                                      </a:rPr>
                                      <m:t>0.2631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70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700" i="1" smtClean="0"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700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n-US" sz="2700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700" i="1" smtClean="0"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7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27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sz="2700" dirty="0" smtClean="0"/>
                  <a:t> to be the expanded orthogonal basis. </a:t>
                </a:r>
              </a:p>
              <a:p>
                <a:r>
                  <a:rPr lang="en-US" sz="2700" dirty="0" smtClean="0">
                    <a:sym typeface="Wingdings" pitchFamily="2" charset="2"/>
                  </a:rPr>
                  <a:t>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i="1" smtClean="0"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700" b="0" i="1" smtClean="0">
                            <a:latin typeface="Cambria Math"/>
                            <a:sym typeface="Wingdings" pitchFamily="2" charset="2"/>
                          </a:rPr>
                          <m:t>𝑈</m:t>
                        </m:r>
                      </m:e>
                      <m:sup>
                        <m:r>
                          <a:rPr lang="en-US" sz="2700" b="0" i="1" smtClean="0">
                            <a:latin typeface="Cambria Math"/>
                            <a:sym typeface="Wingdings" pitchFamily="2" charset="2"/>
                          </a:rPr>
                          <m:t>−1</m:t>
                        </m:r>
                      </m:sup>
                    </m:sSup>
                    <m:r>
                      <a:rPr lang="en-US" sz="2700" b="0" i="1" smtClean="0">
                        <a:latin typeface="Cambria Math"/>
                        <a:sym typeface="Wingdings" pitchFamily="2" charset="2"/>
                      </a:rPr>
                      <m:t>𝐴𝑈</m:t>
                    </m:r>
                    <m:r>
                      <a:rPr lang="en-US" sz="2700" b="0" i="1" smtClean="0">
                        <a:latin typeface="Cambria Math"/>
                        <a:sym typeface="Wingdings" pitchFamily="2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700" b="0" i="1" smtClean="0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700" b="0" i="1" smtClean="0">
                                <a:latin typeface="Cambria Math"/>
                                <a:sym typeface="Wingdings" pitchFamily="2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700" b="0" i="1" smtClean="0">
                                  <a:latin typeface="Cambria Math"/>
                                  <a:sym typeface="Wingdings" pitchFamily="2" charset="2"/>
                                </a:rPr>
                                <m:t>8</m:t>
                              </m:r>
                              <m:r>
                                <a:rPr lang="en-US" sz="2700" b="0" i="1" smtClean="0">
                                  <a:latin typeface="Cambria Math"/>
                                  <a:sym typeface="Wingdings" pitchFamily="2" charset="2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700" b="0" i="1" smtClean="0">
                                  <a:latin typeface="Cambria Math"/>
                                  <a:sym typeface="Wingdings" pitchFamily="2" charset="2"/>
                                </a:rPr>
                                <m:t>−45.6180</m:t>
                              </m:r>
                            </m:e>
                            <m:e>
                              <m:r>
                                <a:rPr lang="en-US" sz="2700" b="0" i="1" smtClean="0">
                                  <a:latin typeface="Cambria Math"/>
                                  <a:sym typeface="Wingdings" pitchFamily="2" charset="2"/>
                                </a:rPr>
                                <m:t>30.4120</m:t>
                              </m:r>
                            </m:e>
                          </m:mr>
                          <m:mr>
                            <m:e>
                              <m:r>
                                <a:rPr lang="en-US" sz="2700" b="0" i="1" smtClean="0">
                                  <a:latin typeface="Cambria Math"/>
                                  <a:sym typeface="Wingdings" pitchFamily="2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700" b="0" i="1" smtClean="0">
                                  <a:latin typeface="Cambria Math"/>
                                  <a:sym typeface="Wingdings" pitchFamily="2" charset="2"/>
                                </a:rPr>
                                <m:t>−29</m:t>
                              </m:r>
                            </m:e>
                            <m:e>
                              <m:r>
                                <a:rPr lang="en-US" sz="2700" b="0" i="1" smtClean="0">
                                  <a:latin typeface="Cambria Math"/>
                                  <a:sym typeface="Wingdings" pitchFamily="2" charset="2"/>
                                </a:rPr>
                                <m:t>−34.6667</m:t>
                              </m:r>
                            </m:e>
                          </m:mr>
                          <m:mr>
                            <m:e>
                              <m:r>
                                <a:rPr lang="en-US" sz="2700" b="0" i="1" smtClean="0">
                                  <a:latin typeface="Cambria Math"/>
                                  <a:sym typeface="Wingdings" pitchFamily="2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700" b="0" i="1" smtClean="0">
                                  <a:latin typeface="Cambria Math"/>
                                  <a:sym typeface="Wingdings" pitchFamily="2" charset="2"/>
                                </a:rPr>
                                <m:t>51</m:t>
                              </m:r>
                            </m:e>
                            <m:e>
                              <m:r>
                                <a:rPr lang="en-US" sz="2700" b="0" i="1" smtClean="0">
                                  <a:latin typeface="Cambria Math"/>
                                  <a:sym typeface="Wingdings" pitchFamily="2" charset="2"/>
                                </a:rPr>
                                <m:t>42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7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046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Theorem </a:t>
            </a:r>
            <a:r>
              <a:rPr lang="en-US" dirty="0" smtClean="0"/>
              <a:t>2: Real </a:t>
            </a:r>
            <a:r>
              <a:rPr lang="en-US" dirty="0" err="1" smtClean="0"/>
              <a:t>Schur</a:t>
            </a:r>
            <a:r>
              <a:rPr lang="en-US" dirty="0" smtClean="0"/>
              <a:t> Factorization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Let </a:t>
                </a:r>
                <a:r>
                  <a:rPr lang="en-US" dirty="0" err="1" smtClean="0"/>
                  <a:t>A</a:t>
                </a:r>
                <a:r>
                  <a:rPr lang="en-US" baseline="-25000" dirty="0" err="1" smtClean="0"/>
                  <a:t>nxn</a:t>
                </a:r>
                <a:r>
                  <a:rPr lang="en-US" dirty="0" smtClean="0"/>
                  <a:t> be an arbitrary real matrix. Then, there exists an orthogonal matrix </a:t>
                </a:r>
                <a:r>
                  <a:rPr lang="en-US" dirty="0" err="1" smtClean="0"/>
                  <a:t>Q</a:t>
                </a:r>
                <a:r>
                  <a:rPr lang="en-US" baseline="-25000" dirty="0" err="1" smtClean="0"/>
                  <a:t>nxn</a:t>
                </a:r>
                <a:r>
                  <a:rPr lang="en-US" dirty="0" smtClean="0"/>
                  <a:t>, and a block upper triangular matrix T such that: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𝐴𝑄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𝑚𝑚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Where each diagonal block </a:t>
                </a:r>
                <a:r>
                  <a:rPr lang="en-US" dirty="0" err="1" smtClean="0"/>
                  <a:t>T</a:t>
                </a:r>
                <a:r>
                  <a:rPr lang="en-US" baseline="-25000" dirty="0" err="1" smtClean="0"/>
                  <a:t>ii</a:t>
                </a:r>
                <a:r>
                  <a:rPr lang="en-US" dirty="0" smtClean="0"/>
                  <a:t> is either a 1x1 or 2x2 real matrix, the latter with a pair of complex conjugate eigenvalues. The diagonal blocks can be arranged in any prescribed order.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95" r="-1778" b="-1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024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Theorem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From proof of Theorem 1: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  <m:box>
                      <m:boxPr>
                        <m:ctrlPr>
                          <a:rPr lang="en-US" b="0" i="1" smtClean="0">
                            <a:latin typeface="Cambria Math"/>
                          </a:rPr>
                        </m:ctrlPr>
                      </m:boxPr>
                      <m:e>
                        <m:r>
                          <a:rPr lang="en-US" b="0" i="1" smtClean="0">
                            <a:latin typeface="Cambria Math"/>
                          </a:rPr>
                          <m:t>≔</m:t>
                        </m:r>
                      </m:e>
                    </m:box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𝐴𝑈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By Induction we know there exists a matrix W such that W</a:t>
                </a:r>
                <a:r>
                  <a:rPr lang="en-US" baseline="30000" dirty="0" smtClean="0"/>
                  <a:t>T</a:t>
                </a:r>
                <a:r>
                  <a:rPr lang="en-US" dirty="0" smtClean="0"/>
                  <a:t>B</a:t>
                </a:r>
                <a:r>
                  <a:rPr lang="en-US" baseline="-25000" dirty="0" smtClean="0"/>
                  <a:t>22</a:t>
                </a:r>
                <a:r>
                  <a:rPr lang="en-US" dirty="0" smtClean="0"/>
                  <a:t>W is upper block triangular. </a:t>
                </a:r>
              </a:p>
              <a:p>
                <a:r>
                  <a:rPr lang="en-US" dirty="0" smtClean="0"/>
                  <a:t>Define V=</a:t>
                </a:r>
                <a:r>
                  <a:rPr lang="en-US" dirty="0" err="1" smtClean="0"/>
                  <a:t>diag</a:t>
                </a:r>
                <a:r>
                  <a:rPr lang="en-US" dirty="0" smtClean="0"/>
                  <a:t>(1,W) and Q=UV</a:t>
                </a:r>
              </a:p>
              <a:p>
                <a:pPr lvl="1"/>
                <a:r>
                  <a:rPr lang="en-US" dirty="0" smtClean="0">
                    <a:sym typeface="Wingdings" pitchFamily="2" charset="2"/>
                  </a:rPr>
                  <a:t>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𝐴𝑄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𝐴𝑈𝑉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𝐵𝑉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  <a:ea typeface="Cambria Math"/>
                                  <a:sym typeface="Wingdings" pitchFamily="2" charset="2"/>
                                </a:rPr>
                                <m:t>𝜆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∗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0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sym typeface="Wingdings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sym typeface="Wingdings" pitchFamily="2" charset="2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sym typeface="Wingdings" pitchFamily="2" charset="2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sym typeface="Wingdings" pitchFamily="2" charset="2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sym typeface="Wingdings" pitchFamily="2" charset="2"/>
                                    </a:rPr>
                                    <m:t>22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𝑊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>
                  <a:sym typeface="Wingdings" pitchFamily="2" charset="2"/>
                </a:endParaRPr>
              </a:p>
              <a:p>
                <a:r>
                  <a:rPr lang="en-US" dirty="0" smtClean="0">
                    <a:sym typeface="Wingdings" pitchFamily="2" charset="2"/>
                  </a:rPr>
                  <a:t>Continue to redefine the lower right block until all new </a:t>
                </a:r>
                <a:r>
                  <a:rPr lang="en-US" dirty="0" err="1" smtClean="0">
                    <a:sym typeface="Wingdings" pitchFamily="2" charset="2"/>
                  </a:rPr>
                  <a:t>eigenvalues</a:t>
                </a:r>
                <a:r>
                  <a:rPr lang="en-US" dirty="0" smtClean="0">
                    <a:sym typeface="Wingdings" pitchFamily="2" charset="2"/>
                  </a:rPr>
                  <a:t> are determined.</a:t>
                </a:r>
              </a:p>
              <a:p>
                <a:r>
                  <a:rPr lang="en-US" dirty="0" smtClean="0">
                    <a:sym typeface="Wingdings" pitchFamily="2" charset="2"/>
                  </a:rPr>
                  <a:t>Variation for complex </a:t>
                </a:r>
                <a:r>
                  <a:rPr lang="en-US" dirty="0" err="1" smtClean="0">
                    <a:sym typeface="Wingdings" pitchFamily="2" charset="2"/>
                  </a:rPr>
                  <a:t>eigenvalues</a:t>
                </a:r>
                <a:r>
                  <a:rPr lang="en-US" dirty="0" smtClean="0">
                    <a:sym typeface="Wingdings" pitchFamily="2" charset="2"/>
                  </a:rPr>
                  <a:t>.</a:t>
                </a:r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202" r="-1852" b="-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119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95</TotalTime>
  <Words>1349</Words>
  <Application>Microsoft Office PowerPoint</Application>
  <PresentationFormat>On-screen Show (4:3)</PresentationFormat>
  <Paragraphs>92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Apex</vt:lpstr>
      <vt:lpstr>Schur Factorization</vt:lpstr>
      <vt:lpstr>Overview</vt:lpstr>
      <vt:lpstr>Definition 1</vt:lpstr>
      <vt:lpstr>Definition 2</vt:lpstr>
      <vt:lpstr>Theorem 1</vt:lpstr>
      <vt:lpstr>Proof of Theorem 1 Continued:</vt:lpstr>
      <vt:lpstr>Example</vt:lpstr>
      <vt:lpstr>Theorem 2: Real Schur Factorization</vt:lpstr>
      <vt:lpstr>Proof of Theorem 2</vt:lpstr>
      <vt:lpstr>Example</vt:lpstr>
      <vt:lpstr>Ordered Block Schur Factorization</vt:lpstr>
      <vt:lpstr>Example</vt:lpstr>
      <vt:lpstr>Continued…</vt:lpstr>
      <vt:lpstr>Physical Application</vt:lpstr>
      <vt:lpstr>References</vt:lpstr>
      <vt:lpstr>THANK YOU</vt:lpstr>
    </vt:vector>
  </TitlesOfParts>
  <Company>Missouri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Schur Factorization</dc:title>
  <dc:creator>Windows User</dc:creator>
  <cp:lastModifiedBy>Heath</cp:lastModifiedBy>
  <cp:revision>35</cp:revision>
  <dcterms:created xsi:type="dcterms:W3CDTF">2012-11-09T17:01:45Z</dcterms:created>
  <dcterms:modified xsi:type="dcterms:W3CDTF">2012-11-10T13:48:28Z</dcterms:modified>
</cp:coreProperties>
</file>