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Write transitions in for every slide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3629b250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3629b250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3629b250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3629b250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3629b250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3629b250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3629b250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3629b250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3629b250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3629b250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3629b2503_0_1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3629b250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3629b250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3629b250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3629b2503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13629b250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13629b250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13629b25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type of cancer that affects the large intestine (colon)</a:t>
            </a:r>
            <a:endParaRPr/>
          </a:p>
          <a:p>
            <a:pPr indent="0" lvl="0" marL="0" rtl="0" algn="l">
              <a:spcBef>
                <a:spcPts val="0"/>
              </a:spcBef>
              <a:spcAft>
                <a:spcPts val="0"/>
              </a:spcAft>
              <a:buClr>
                <a:schemeClr val="dk1"/>
              </a:buClr>
              <a:buSzPts val="1100"/>
              <a:buFont typeface="Arial"/>
              <a:buNone/>
            </a:pPr>
            <a:r>
              <a:rPr lang="en"/>
              <a:t>Begins when cells in the colon start to grow abnormally, forming benign polyps</a:t>
            </a:r>
            <a:endParaRPr/>
          </a:p>
          <a:p>
            <a:pPr indent="0" lvl="0" marL="0" rtl="0" algn="l">
              <a:spcBef>
                <a:spcPts val="0"/>
              </a:spcBef>
              <a:spcAft>
                <a:spcPts val="0"/>
              </a:spcAft>
              <a:buClr>
                <a:schemeClr val="dk1"/>
              </a:buClr>
              <a:buSzPts val="1100"/>
              <a:buFont typeface="Arial"/>
              <a:buNone/>
            </a:pPr>
            <a:r>
              <a:rPr lang="en"/>
              <a:t>Polyps can become cancerous over time through genetic mutations, can spread to other organs</a:t>
            </a:r>
            <a:endParaRPr/>
          </a:p>
          <a:p>
            <a:pPr indent="0" lvl="0" marL="0" rtl="0" algn="l">
              <a:spcBef>
                <a:spcPts val="0"/>
              </a:spcBef>
              <a:spcAft>
                <a:spcPts val="0"/>
              </a:spcAft>
              <a:buClr>
                <a:schemeClr val="dk1"/>
              </a:buClr>
              <a:buSzPts val="1100"/>
              <a:buFont typeface="Arial"/>
              <a:buNone/>
            </a:pPr>
            <a:r>
              <a:rPr lang="en"/>
              <a:t>1.9 million new cases and 935,000 deaths worldwide each year, the third leading cause of cancer-related deaths</a:t>
            </a:r>
            <a:endParaRPr/>
          </a:p>
          <a:p>
            <a:pPr indent="0" lvl="0" marL="0" rtl="0" algn="l">
              <a:spcBef>
                <a:spcPts val="0"/>
              </a:spcBef>
              <a:spcAft>
                <a:spcPts val="0"/>
              </a:spcAft>
              <a:buClr>
                <a:schemeClr val="dk1"/>
              </a:buClr>
              <a:buSzPts val="1100"/>
              <a:buFont typeface="Arial"/>
              <a:buNone/>
            </a:pPr>
            <a:r>
              <a:rPr lang="en"/>
              <a:t>Increased risk with age, family history, lifestyle factors (diet, smoking, inactivity)</a:t>
            </a:r>
            <a:endParaRPr/>
          </a:p>
          <a:p>
            <a:pPr indent="0" lvl="0" marL="0" rtl="0" algn="l">
              <a:spcBef>
                <a:spcPts val="0"/>
              </a:spcBef>
              <a:spcAft>
                <a:spcPts val="0"/>
              </a:spcAft>
              <a:buClr>
                <a:schemeClr val="dk1"/>
              </a:buClr>
              <a:buSzPts val="1100"/>
              <a:buFont typeface="Arial"/>
              <a:buNone/>
            </a:pPr>
            <a:r>
              <a:rPr lang="en"/>
              <a:t>Regular screenings like colonoscopies can detect and remove polyps early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3629b2503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13629b250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Potential Anti-Cancer Properties</a:t>
            </a:r>
            <a:endParaRPr/>
          </a:p>
          <a:p>
            <a:pPr indent="0" lvl="0" marL="0" rtl="0" algn="l">
              <a:spcBef>
                <a:spcPts val="0"/>
              </a:spcBef>
              <a:spcAft>
                <a:spcPts val="0"/>
              </a:spcAft>
              <a:buClr>
                <a:schemeClr val="dk1"/>
              </a:buClr>
              <a:buSzPts val="1100"/>
              <a:buFont typeface="Arial"/>
              <a:buNone/>
            </a:pPr>
            <a:r>
              <a:rPr lang="en"/>
              <a:t>Slows cancer cell growth and can induce cell death (apoptosis) in cancer cells</a:t>
            </a:r>
            <a:endParaRPr/>
          </a:p>
          <a:p>
            <a:pPr indent="0" lvl="0" marL="0" rtl="0" algn="l">
              <a:spcBef>
                <a:spcPts val="0"/>
              </a:spcBef>
              <a:spcAft>
                <a:spcPts val="0"/>
              </a:spcAft>
              <a:buClr>
                <a:schemeClr val="dk1"/>
              </a:buClr>
              <a:buSzPts val="1100"/>
              <a:buFont typeface="Arial"/>
              <a:buNone/>
            </a:pPr>
            <a:r>
              <a:rPr lang="en"/>
              <a:t>Inhibits pathways like EGFR that promote cell growth and division in cancer</a:t>
            </a:r>
            <a:endParaRPr/>
          </a:p>
          <a:p>
            <a:pPr indent="0" lvl="0" marL="0" rtl="0" algn="l">
              <a:spcBef>
                <a:spcPts val="0"/>
              </a:spcBef>
              <a:spcAft>
                <a:spcPts val="0"/>
              </a:spcAft>
              <a:buNone/>
            </a:pPr>
            <a:r>
              <a:rPr lang="en"/>
              <a:t>Low Bioavailability</a:t>
            </a:r>
            <a:endParaRPr/>
          </a:p>
          <a:p>
            <a:pPr indent="0" lvl="0" marL="0" rtl="0" algn="l">
              <a:spcBef>
                <a:spcPts val="0"/>
              </a:spcBef>
              <a:spcAft>
                <a:spcPts val="0"/>
              </a:spcAft>
              <a:buNone/>
            </a:pPr>
            <a:r>
              <a:rPr lang="en">
                <a:solidFill>
                  <a:schemeClr val="dk1"/>
                </a:solidFill>
              </a:rPr>
              <a:t>Curcumin has low bioavailability, meaning it’s poorly absorbed and quickly broken down in the body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Limits its effectiveness in reaching and acting on cancer cells </a:t>
            </a:r>
            <a:endParaRPr>
              <a:solidFill>
                <a:schemeClr val="dk1"/>
              </a:solidFill>
            </a:endParaRPr>
          </a:p>
          <a:p>
            <a:pPr indent="0" lvl="0" marL="0" rtl="0" algn="l">
              <a:spcBef>
                <a:spcPts val="0"/>
              </a:spcBef>
              <a:spcAft>
                <a:spcPts val="0"/>
              </a:spcAft>
              <a:buClr>
                <a:schemeClr val="dk1"/>
              </a:buClr>
              <a:buSzPts val="1100"/>
              <a:buFont typeface="Arial"/>
              <a:buNone/>
            </a:pPr>
            <a:r>
              <a:rPr lang="en"/>
              <a:t>Development of Analogs</a:t>
            </a:r>
            <a:endParaRPr/>
          </a:p>
          <a:p>
            <a:pPr indent="0" lvl="0" marL="0" rtl="0" algn="l">
              <a:spcBef>
                <a:spcPts val="0"/>
              </a:spcBef>
              <a:spcAft>
                <a:spcPts val="0"/>
              </a:spcAft>
              <a:buClr>
                <a:schemeClr val="dk1"/>
              </a:buClr>
              <a:buSzPts val="1100"/>
              <a:buFont typeface="Arial"/>
              <a:buNone/>
            </a:pPr>
            <a:r>
              <a:rPr lang="en"/>
              <a:t>Modified forms of curcumin developed to improve absorption and stability in body</a:t>
            </a:r>
            <a:endParaRPr/>
          </a:p>
          <a:p>
            <a:pPr indent="0" lvl="0" marL="0" rtl="0" algn="l">
              <a:spcBef>
                <a:spcPts val="0"/>
              </a:spcBef>
              <a:spcAft>
                <a:spcPts val="0"/>
              </a:spcAft>
              <a:buClr>
                <a:schemeClr val="dk1"/>
              </a:buClr>
              <a:buSzPts val="1100"/>
              <a:buFont typeface="Arial"/>
              <a:buNone/>
            </a:pPr>
            <a:r>
              <a:rPr lang="en"/>
              <a:t>Aim to enhance its effectiveness as a potential treatment for colon cancer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13629b2503_0_3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13629b2503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737373"/>
              </a:buClr>
              <a:buSzPts val="1400"/>
              <a:buFont typeface="Times New Roman"/>
              <a:buChar char="●"/>
            </a:pPr>
            <a:r>
              <a:rPr lang="en" sz="1400">
                <a:solidFill>
                  <a:srgbClr val="737373"/>
                </a:solidFill>
                <a:latin typeface="Times New Roman"/>
                <a:ea typeface="Times New Roman"/>
                <a:cs typeface="Times New Roman"/>
                <a:sym typeface="Times New Roman"/>
              </a:rPr>
              <a:t>Mathematical modeling in cancer drug research involves using ODE (ordinary diff eqs) and computational techniques to simulate biological processes related to cancer growth. </a:t>
            </a:r>
            <a:endParaRPr sz="1400">
              <a:solidFill>
                <a:srgbClr val="73737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737373"/>
              </a:buClr>
              <a:buSzPts val="1400"/>
              <a:buFont typeface="Times New Roman"/>
              <a:buChar char="●"/>
            </a:pPr>
            <a:r>
              <a:rPr lang="en" sz="1400">
                <a:solidFill>
                  <a:srgbClr val="737373"/>
                </a:solidFill>
                <a:latin typeface="Times New Roman"/>
                <a:ea typeface="Times New Roman"/>
                <a:cs typeface="Times New Roman"/>
                <a:sym typeface="Times New Roman"/>
              </a:rPr>
              <a:t>In lab settings there is a large factor of human error. For example: spills, contamination, or inaccurate data recording. </a:t>
            </a:r>
            <a:endParaRPr sz="1400">
              <a:solidFill>
                <a:srgbClr val="73737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737373"/>
              </a:buClr>
              <a:buSzPts val="1400"/>
              <a:buFont typeface="Times New Roman"/>
              <a:buChar char="●"/>
            </a:pPr>
            <a:r>
              <a:rPr lang="en" sz="1400">
                <a:solidFill>
                  <a:srgbClr val="737373"/>
                </a:solidFill>
                <a:latin typeface="Times New Roman"/>
                <a:ea typeface="Times New Roman"/>
                <a:cs typeface="Times New Roman"/>
                <a:sym typeface="Times New Roman"/>
              </a:rPr>
              <a:t>This approach allows researchers to predict how cancer cells respond to drugs under various conditions, optimize treatment strategies, and explore the underlying mechanisms of cancer progression.</a:t>
            </a:r>
            <a:endParaRPr sz="1400">
              <a:solidFill>
                <a:srgbClr val="737373"/>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13629b250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13629b250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3629b250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3629b250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3629b2503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3629b250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 = mitosis, delta = death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13629b250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3629b250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Overleaf file: https://www.overleaf.com/4679886552vvkjgqctxznk#b3efbe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3629b250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3629b250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rgbClr val="424242"/>
                </a:solidFill>
                <a:latin typeface="Times New Roman"/>
                <a:ea typeface="Times New Roman"/>
                <a:cs typeface="Times New Roman"/>
                <a:sym typeface="Times New Roman"/>
              </a:rPr>
              <a:t>Difficult to translate scientific values found from literature into functional mathematical 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9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MM3cBamj1Ms" TargetMode="External"/><Relationship Id="rId4" Type="http://schemas.openxmlformats.org/officeDocument/2006/relationships/hyperlink" Target="https://seer.cancer.gov/statfacts/html/colorect.htm" TargetMode="External"/><Relationship Id="rId5" Type="http://schemas.openxmlformats.org/officeDocument/2006/relationships/hyperlink" Target="https://doi.org/10.3390/molecules25225277" TargetMode="External"/><Relationship Id="rId6" Type="http://schemas.openxmlformats.org/officeDocument/2006/relationships/hyperlink" Target="https://www.youtube.com/watch?v=C_WsQeOjbV4" TargetMode="External"/><Relationship Id="rId7" Type="http://schemas.openxmlformats.org/officeDocument/2006/relationships/hyperlink" Target="https://www.thermofisher.com/us/en/home/life-science/protein-biology/protein-biology-learning-center/protein-biology-resource-library/pierce-protein-methods/overview-elisa.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mailto:cbarker01@drury.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Times New Roman"/>
                <a:ea typeface="Times New Roman"/>
                <a:cs typeface="Times New Roman"/>
                <a:sym typeface="Times New Roman"/>
              </a:rPr>
              <a:t>Modeling the Effects of Curcumin Analogs on Colon Cancer Cells: A Mathematical Approach</a:t>
            </a:r>
            <a:endParaRPr b="1" sz="3500">
              <a:latin typeface="Times New Roman"/>
              <a:ea typeface="Times New Roman"/>
              <a:cs typeface="Times New Roman"/>
              <a:sym typeface="Times New Roman"/>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000">
                <a:latin typeface="Times New Roman"/>
                <a:ea typeface="Times New Roman"/>
                <a:cs typeface="Times New Roman"/>
                <a:sym typeface="Times New Roman"/>
              </a:rPr>
              <a:t>Agers, Boyd, Eslinger, Warden </a:t>
            </a:r>
            <a:endParaRPr sz="2000">
              <a:latin typeface="Times New Roman"/>
              <a:ea typeface="Times New Roman"/>
              <a:cs typeface="Times New Roman"/>
              <a:sym typeface="Times New Roman"/>
            </a:endParaRPr>
          </a:p>
          <a:p>
            <a:pPr indent="0" lvl="0" marL="0" rtl="0" algn="ctr">
              <a:lnSpc>
                <a:spcPct val="150000"/>
              </a:lnSpc>
              <a:spcBef>
                <a:spcPts val="0"/>
              </a:spcBef>
              <a:spcAft>
                <a:spcPts val="0"/>
              </a:spcAft>
              <a:buNone/>
            </a:pPr>
            <a:r>
              <a:rPr b="1" lang="en" sz="2000">
                <a:latin typeface="Times New Roman"/>
                <a:ea typeface="Times New Roman"/>
                <a:cs typeface="Times New Roman"/>
                <a:sym typeface="Times New Roman"/>
              </a:rPr>
              <a:t>Faculty</a:t>
            </a:r>
            <a:r>
              <a:rPr b="1" lang="en" sz="2000">
                <a:latin typeface="Times New Roman"/>
                <a:ea typeface="Times New Roman"/>
                <a:cs typeface="Times New Roman"/>
                <a:sym typeface="Times New Roman"/>
              </a:rPr>
              <a:t> Advisor</a:t>
            </a:r>
            <a:r>
              <a:rPr lang="en" sz="2000">
                <a:latin typeface="Times New Roman"/>
                <a:ea typeface="Times New Roman"/>
                <a:cs typeface="Times New Roman"/>
                <a:sym typeface="Times New Roman"/>
              </a:rPr>
              <a:t>: Dr. Colin T. Barker</a:t>
            </a:r>
            <a:endParaRPr sz="2000">
              <a:latin typeface="Times New Roman"/>
              <a:ea typeface="Times New Roman"/>
              <a:cs typeface="Times New Roman"/>
              <a:sym typeface="Times New Roman"/>
            </a:endParaRPr>
          </a:p>
          <a:p>
            <a:pPr indent="0" lvl="0" marL="0" rtl="0" algn="ctr">
              <a:lnSpc>
                <a:spcPct val="150000"/>
              </a:lnSpc>
              <a:spcBef>
                <a:spcPts val="0"/>
              </a:spcBef>
              <a:spcAft>
                <a:spcPts val="0"/>
              </a:spcAft>
              <a:buNone/>
            </a:pPr>
            <a:r>
              <a:rPr lang="en" sz="2000">
                <a:latin typeface="Times New Roman"/>
                <a:ea typeface="Times New Roman"/>
                <a:cs typeface="Times New Roman"/>
                <a:sym typeface="Times New Roman"/>
              </a:rPr>
              <a:t>Drury University</a:t>
            </a:r>
            <a:endParaRPr sz="2000">
              <a:latin typeface="Times New Roman"/>
              <a:ea typeface="Times New Roman"/>
              <a:cs typeface="Times New Roman"/>
              <a:sym typeface="Times New Roman"/>
            </a:endParaRPr>
          </a:p>
          <a:p>
            <a:pPr indent="0" lvl="0" marL="0" rtl="0" algn="ctr">
              <a:lnSpc>
                <a:spcPct val="150000"/>
              </a:lnSpc>
              <a:spcBef>
                <a:spcPts val="0"/>
              </a:spcBef>
              <a:spcAft>
                <a:spcPts val="0"/>
              </a:spcAft>
              <a:buNone/>
            </a:pPr>
            <a:r>
              <a:rPr lang="en" sz="2000">
                <a:latin typeface="Times New Roman"/>
                <a:ea typeface="Times New Roman"/>
                <a:cs typeface="Times New Roman"/>
                <a:sym typeface="Times New Roman"/>
              </a:rPr>
              <a:t>November 9, 2024</a:t>
            </a:r>
            <a:endParaRPr sz="2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Graphing with Python</a:t>
            </a:r>
            <a:endParaRPr>
              <a:latin typeface="Times New Roman"/>
              <a:ea typeface="Times New Roman"/>
              <a:cs typeface="Times New Roman"/>
              <a:sym typeface="Times New Roman"/>
            </a:endParaRPr>
          </a:p>
        </p:txBody>
      </p:sp>
      <p:sp>
        <p:nvSpPr>
          <p:cNvPr id="138" name="Google Shape;138;p22"/>
          <p:cNvSpPr txBox="1"/>
          <p:nvPr>
            <p:ph idx="1" type="body"/>
          </p:nvPr>
        </p:nvSpPr>
        <p:spPr>
          <a:xfrm>
            <a:off x="471900" y="2455075"/>
            <a:ext cx="8222100" cy="1492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Times New Roman"/>
              <a:buChar char="●"/>
            </a:pPr>
            <a:r>
              <a:rPr lang="en" sz="2400">
                <a:solidFill>
                  <a:schemeClr val="dk2"/>
                </a:solidFill>
                <a:latin typeface="Times New Roman"/>
                <a:ea typeface="Times New Roman"/>
                <a:cs typeface="Times New Roman"/>
                <a:sym typeface="Times New Roman"/>
              </a:rPr>
              <a:t>Using odeint( ) to solve the system of differential equations </a:t>
            </a:r>
            <a:endParaRPr sz="2400">
              <a:solidFill>
                <a:schemeClr val="dk2"/>
              </a:solidFill>
              <a:latin typeface="Times New Roman"/>
              <a:ea typeface="Times New Roman"/>
              <a:cs typeface="Times New Roman"/>
              <a:sym typeface="Times New Roman"/>
            </a:endParaRPr>
          </a:p>
          <a:p>
            <a:pPr indent="-381000" lvl="1" marL="914400" rtl="0" algn="l">
              <a:spcBef>
                <a:spcPts val="0"/>
              </a:spcBef>
              <a:spcAft>
                <a:spcPts val="0"/>
              </a:spcAft>
              <a:buClr>
                <a:schemeClr val="dk2"/>
              </a:buClr>
              <a:buSzPts val="2400"/>
              <a:buFont typeface="Times New Roman"/>
              <a:buChar char="○"/>
            </a:pPr>
            <a:r>
              <a:rPr lang="en" sz="2400">
                <a:solidFill>
                  <a:schemeClr val="dk2"/>
                </a:solidFill>
                <a:latin typeface="Times New Roman"/>
                <a:ea typeface="Times New Roman"/>
                <a:cs typeface="Times New Roman"/>
                <a:sym typeface="Times New Roman"/>
              </a:rPr>
              <a:t>lsoda method </a:t>
            </a:r>
            <a:endParaRPr sz="2400">
              <a:solidFill>
                <a:schemeClr val="dk2"/>
              </a:solidFill>
              <a:latin typeface="Times New Roman"/>
              <a:ea typeface="Times New Roman"/>
              <a:cs typeface="Times New Roman"/>
              <a:sym typeface="Times New Roman"/>
            </a:endParaRPr>
          </a:p>
          <a:p>
            <a:pPr indent="-381000" lvl="0" marL="457200" rtl="0" algn="l">
              <a:spcBef>
                <a:spcPts val="0"/>
              </a:spcBef>
              <a:spcAft>
                <a:spcPts val="0"/>
              </a:spcAft>
              <a:buClr>
                <a:schemeClr val="dk2"/>
              </a:buClr>
              <a:buSzPts val="2400"/>
              <a:buFont typeface="Times New Roman"/>
              <a:buChar char="●"/>
            </a:pPr>
            <a:r>
              <a:rPr lang="en" sz="2400">
                <a:solidFill>
                  <a:schemeClr val="dk2"/>
                </a:solidFill>
                <a:latin typeface="Times New Roman"/>
                <a:ea typeface="Times New Roman"/>
                <a:cs typeface="Times New Roman"/>
                <a:sym typeface="Times New Roman"/>
              </a:rPr>
              <a:t>Solving as a coupled system </a:t>
            </a:r>
            <a:endParaRPr sz="2400">
              <a:solidFill>
                <a:schemeClr val="dk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Python Output</a:t>
            </a:r>
            <a:endParaRPr>
              <a:latin typeface="Times New Roman"/>
              <a:ea typeface="Times New Roman"/>
              <a:cs typeface="Times New Roman"/>
              <a:sym typeface="Times New Roman"/>
            </a:endParaRPr>
          </a:p>
        </p:txBody>
      </p:sp>
      <p:pic>
        <p:nvPicPr>
          <p:cNvPr id="144" name="Google Shape;144;p23"/>
          <p:cNvPicPr preferRelativeResize="0"/>
          <p:nvPr/>
        </p:nvPicPr>
        <p:blipFill>
          <a:blip r:embed="rId3">
            <a:alphaModFix/>
          </a:blip>
          <a:stretch>
            <a:fillRect/>
          </a:stretch>
        </p:blipFill>
        <p:spPr>
          <a:xfrm>
            <a:off x="1733575" y="832100"/>
            <a:ext cx="5676825" cy="4106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Python Output</a:t>
            </a:r>
            <a:endParaRPr>
              <a:latin typeface="Times New Roman"/>
              <a:ea typeface="Times New Roman"/>
              <a:cs typeface="Times New Roman"/>
              <a:sym typeface="Times New Roman"/>
            </a:endParaRPr>
          </a:p>
        </p:txBody>
      </p:sp>
      <p:pic>
        <p:nvPicPr>
          <p:cNvPr id="150" name="Google Shape;150;p24"/>
          <p:cNvPicPr preferRelativeResize="0"/>
          <p:nvPr/>
        </p:nvPicPr>
        <p:blipFill>
          <a:blip r:embed="rId3">
            <a:alphaModFix/>
          </a:blip>
          <a:stretch>
            <a:fillRect/>
          </a:stretch>
        </p:blipFill>
        <p:spPr>
          <a:xfrm>
            <a:off x="1970037" y="795925"/>
            <a:ext cx="5203924" cy="4120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Python Output</a:t>
            </a:r>
            <a:endParaRPr>
              <a:latin typeface="Times New Roman"/>
              <a:ea typeface="Times New Roman"/>
              <a:cs typeface="Times New Roman"/>
              <a:sym typeface="Times New Roman"/>
            </a:endParaRPr>
          </a:p>
        </p:txBody>
      </p:sp>
      <p:pic>
        <p:nvPicPr>
          <p:cNvPr id="156" name="Google Shape;156;p25"/>
          <p:cNvPicPr preferRelativeResize="0"/>
          <p:nvPr/>
        </p:nvPicPr>
        <p:blipFill>
          <a:blip r:embed="rId3">
            <a:alphaModFix/>
          </a:blip>
          <a:stretch>
            <a:fillRect/>
          </a:stretch>
        </p:blipFill>
        <p:spPr>
          <a:xfrm>
            <a:off x="1776636" y="810152"/>
            <a:ext cx="5590725" cy="4113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Times New Roman"/>
                <a:ea typeface="Times New Roman"/>
                <a:cs typeface="Times New Roman"/>
                <a:sym typeface="Times New Roman"/>
              </a:rPr>
              <a:t>Next Steps </a:t>
            </a:r>
            <a:endParaRPr/>
          </a:p>
        </p:txBody>
      </p:sp>
      <p:sp>
        <p:nvSpPr>
          <p:cNvPr id="162" name="Google Shape;162;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Matching initial values and time to accurate scientific findings</a:t>
            </a:r>
            <a:endParaRPr sz="1700">
              <a:solidFill>
                <a:schemeClr val="dk2"/>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700">
              <a:solidFill>
                <a:schemeClr val="dk2"/>
              </a:solidFill>
              <a:latin typeface="Times New Roman"/>
              <a:ea typeface="Times New Roman"/>
              <a:cs typeface="Times New Roman"/>
              <a:sym typeface="Times New Roman"/>
            </a:endParaRPr>
          </a:p>
          <a:p>
            <a:pPr indent="-336550" lvl="0" marL="457200" rtl="0" algn="l">
              <a:lnSpc>
                <a:spcPct val="100000"/>
              </a:lnSpc>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Add data to current predictive models</a:t>
            </a:r>
            <a:endParaRPr sz="1700">
              <a:solidFill>
                <a:schemeClr val="dk2"/>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700">
              <a:solidFill>
                <a:schemeClr val="dk2"/>
              </a:solidFill>
              <a:latin typeface="Times New Roman"/>
              <a:ea typeface="Times New Roman"/>
              <a:cs typeface="Times New Roman"/>
              <a:sym typeface="Times New Roman"/>
            </a:endParaRPr>
          </a:p>
          <a:p>
            <a:pPr indent="-336550" lvl="0" marL="457200" rtl="0" algn="l">
              <a:lnSpc>
                <a:spcPct val="100000"/>
              </a:lnSpc>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Feasibility proof</a:t>
            </a:r>
            <a:endParaRPr sz="17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700">
              <a:solidFill>
                <a:schemeClr val="dk2"/>
              </a:solidFill>
              <a:latin typeface="Times New Roman"/>
              <a:ea typeface="Times New Roman"/>
              <a:cs typeface="Times New Roman"/>
              <a:sym typeface="Times New Roman"/>
            </a:endParaRPr>
          </a:p>
          <a:p>
            <a:pPr indent="-336550" lvl="0" marL="457200" rtl="0" algn="l">
              <a:lnSpc>
                <a:spcPct val="100000"/>
              </a:lnSpc>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Machine learning </a:t>
            </a:r>
            <a:endParaRPr sz="17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700">
              <a:solidFill>
                <a:schemeClr val="dk2"/>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700">
              <a:solidFill>
                <a:schemeClr val="dk2"/>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700">
              <a:solidFill>
                <a:schemeClr val="dk2"/>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idx="4294967295" type="title"/>
          </p:nvPr>
        </p:nvSpPr>
        <p:spPr>
          <a:xfrm>
            <a:off x="773700" y="1663450"/>
            <a:ext cx="75966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Our Research Goal</a:t>
            </a:r>
            <a:endParaRPr>
              <a:latin typeface="Times New Roman"/>
              <a:ea typeface="Times New Roman"/>
              <a:cs typeface="Times New Roman"/>
              <a:sym typeface="Times New Roman"/>
            </a:endParaRPr>
          </a:p>
        </p:txBody>
      </p:sp>
      <p:cxnSp>
        <p:nvCxnSpPr>
          <p:cNvPr id="168" name="Google Shape;168;p27"/>
          <p:cNvCxnSpPr/>
          <p:nvPr/>
        </p:nvCxnSpPr>
        <p:spPr>
          <a:xfrm>
            <a:off x="4295550" y="2693400"/>
            <a:ext cx="552900" cy="0"/>
          </a:xfrm>
          <a:prstGeom prst="straightConnector1">
            <a:avLst/>
          </a:prstGeom>
          <a:noFill/>
          <a:ln cap="flat" cmpd="sng" w="28575">
            <a:solidFill>
              <a:srgbClr val="000000"/>
            </a:solidFill>
            <a:prstDash val="solid"/>
            <a:round/>
            <a:headEnd len="sm" w="sm" type="none"/>
            <a:tailEnd len="sm" w="sm" type="none"/>
          </a:ln>
        </p:spPr>
      </p:cxnSp>
      <p:sp>
        <p:nvSpPr>
          <p:cNvPr id="169" name="Google Shape;169;p27"/>
          <p:cNvSpPr txBox="1"/>
          <p:nvPr>
            <p:ph idx="4294967295" type="body"/>
          </p:nvPr>
        </p:nvSpPr>
        <p:spPr>
          <a:xfrm>
            <a:off x="773700" y="2961650"/>
            <a:ext cx="7596600" cy="51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latin typeface="Times New Roman"/>
                <a:ea typeface="Times New Roman"/>
                <a:cs typeface="Times New Roman"/>
                <a:sym typeface="Times New Roman"/>
              </a:rPr>
              <a:t>Model cancer as accurately as possible</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Citations</a:t>
            </a:r>
            <a:endParaRPr>
              <a:latin typeface="Times New Roman"/>
              <a:ea typeface="Times New Roman"/>
              <a:cs typeface="Times New Roman"/>
              <a:sym typeface="Times New Roman"/>
            </a:endParaRPr>
          </a:p>
        </p:txBody>
      </p:sp>
      <p:sp>
        <p:nvSpPr>
          <p:cNvPr id="175" name="Google Shape;175;p28"/>
          <p:cNvSpPr txBox="1"/>
          <p:nvPr>
            <p:ph idx="4294967295" type="body"/>
          </p:nvPr>
        </p:nvSpPr>
        <p:spPr>
          <a:xfrm>
            <a:off x="308775" y="744600"/>
            <a:ext cx="8222100" cy="43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Baliyan S, Mukherjee R, Priyadarshini A, Vibhuti A, Gupta A, Pandey RP, Chang CM. Determination of Antioxidants by DPPH Radical Scavenging Activity and Quantitative Phytochemical Analysis of Ficus religiosa. Molecules. 2022 Feb 16;27(4):1326. doi: 10.3390/molecules27041326. PMID: 35209118; PMCID: PMC8878429.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Barker, C. T., et al. (n.d.). Modeling antiretroviral treatment to mitigate HIV in the brain: Impact of the blood-brain barrier.</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Ghasemi M, Turnbull T, Sebastian S, Kempson I. The MTT Assay: Utility, Limitations, Pitfalls, and Interpretation in Bulk and Single-Cell Analysis. Int J Mol Sci. 2021 Nov 26;22(23):12827. doi: 10.3390/ijms222312827. PMID: 34884632; PMCID: PMC8657538.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“How to solve differential equations in Python.” (2021, September 13). YouTube. </a:t>
            </a:r>
            <a:r>
              <a:rPr lang="en" sz="11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https://www.youtube.com/watch?v=MM3cBamj1Ms</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National Cancer Institute. (n.d.). Cancer stat facts: Colorectal cancer. SEER. Retrieved August 30, 2024, from </a:t>
            </a:r>
            <a:r>
              <a:rPr lang="en" sz="11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https://seer.cancer.gov/statfacts/html/colorect.htm</a:t>
            </a:r>
            <a:r>
              <a:rPr lang="en" sz="1100">
                <a:solidFill>
                  <a:srgbClr val="000000"/>
                </a:solidFill>
                <a:latin typeface="Times New Roman"/>
                <a:ea typeface="Times New Roman"/>
                <a:cs typeface="Times New Roman"/>
                <a:sym typeface="Times New Roman"/>
              </a:rPr>
              <a:t> l</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Patel, L., Shukla, T., Huang, X., Ussery, D. W., &amp; Wang, S. (2020). Machine learning methods in drug discovery. Molecules, 25(22), 5277. </a:t>
            </a:r>
            <a:r>
              <a:rPr lang="en" sz="11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https://doi.org/10.3390/molecules25225277</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“Runge-Kutta: Short explanation + Python script.” (2022, June 7). YouTube. </a:t>
            </a:r>
            <a:r>
              <a:rPr lang="en" sz="11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https://www.youtube.com/watch?v=C_WsQeOjbV4</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Thermo Fisher Scientific. (n.d.). Overview of ELISA. Retrieved August 30, 2024, from </a:t>
            </a:r>
            <a:r>
              <a:rPr lang="en" sz="11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https://www.thermofisher.com/us/en/home/life-science/protein-biology/protein-biology-learning-center/protein-biology-resource-library/pierce-protein-methods/overview-elisa.html</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247828" y="1618350"/>
            <a:ext cx="28080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latin typeface="Times New Roman"/>
                <a:ea typeface="Times New Roman"/>
                <a:cs typeface="Times New Roman"/>
                <a:sym typeface="Times New Roman"/>
              </a:rPr>
              <a:t>Contact Us</a:t>
            </a:r>
            <a:endParaRPr/>
          </a:p>
        </p:txBody>
      </p:sp>
      <p:sp>
        <p:nvSpPr>
          <p:cNvPr id="181" name="Google Shape;181;p29"/>
          <p:cNvSpPr txBox="1"/>
          <p:nvPr/>
        </p:nvSpPr>
        <p:spPr>
          <a:xfrm>
            <a:off x="3832550" y="1574850"/>
            <a:ext cx="3000000" cy="150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Times New Roman"/>
                <a:ea typeface="Times New Roman"/>
                <a:cs typeface="Times New Roman"/>
                <a:sym typeface="Times New Roman"/>
              </a:rPr>
              <a:t>Dr. Colin Barker</a:t>
            </a:r>
            <a:endParaRPr sz="18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800" u="sng">
                <a:solidFill>
                  <a:schemeClr val="dk2"/>
                </a:solidFill>
                <a:latin typeface="Times New Roman"/>
                <a:ea typeface="Times New Roman"/>
                <a:cs typeface="Times New Roman"/>
                <a:sym typeface="Times New Roman"/>
                <a:hlinkClick r:id="rId3">
                  <a:extLst>
                    <a:ext uri="{A12FA001-AC4F-418D-AE19-62706E023703}">
                      <ahyp:hlinkClr val="tx"/>
                    </a:ext>
                  </a:extLst>
                </a:hlinkClick>
              </a:rPr>
              <a:t>cbarker01@drury.edu</a:t>
            </a:r>
            <a:endParaRPr sz="18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None/>
            </a:pPr>
            <a:r>
              <a:rPr lang="en" sz="1800">
                <a:solidFill>
                  <a:schemeClr val="dk2"/>
                </a:solidFill>
                <a:latin typeface="Times New Roman"/>
                <a:ea typeface="Times New Roman"/>
                <a:cs typeface="Times New Roman"/>
                <a:sym typeface="Times New Roman"/>
              </a:rPr>
              <a:t>(417) 873-7235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Introduction to Colon Cancer</a:t>
            </a:r>
            <a:endParaRPr>
              <a:latin typeface="Times New Roman"/>
              <a:ea typeface="Times New Roman"/>
              <a:cs typeface="Times New Roman"/>
              <a:sym typeface="Times New Roman"/>
            </a:endParaRPr>
          </a:p>
        </p:txBody>
      </p:sp>
      <p:sp>
        <p:nvSpPr>
          <p:cNvPr id="74" name="Google Shape;74;p14"/>
          <p:cNvSpPr txBox="1"/>
          <p:nvPr>
            <p:ph idx="1" type="body"/>
          </p:nvPr>
        </p:nvSpPr>
        <p:spPr>
          <a:xfrm>
            <a:off x="3598625" y="1919075"/>
            <a:ext cx="5095500" cy="271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A type of cancer that affects the large intestine (colon)</a:t>
            </a:r>
            <a:endParaRPr sz="1700">
              <a:solidFill>
                <a:schemeClr val="dk2"/>
              </a:solidFill>
              <a:latin typeface="Times New Roman"/>
              <a:ea typeface="Times New Roman"/>
              <a:cs typeface="Times New Roman"/>
              <a:sym typeface="Times New Roman"/>
            </a:endParaRPr>
          </a:p>
          <a:p>
            <a:pPr indent="-336550" lvl="0" marL="457200" rtl="0" algn="l">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1.9 million new cases and 935,000 deaths worldwide each year, the third leading cause of cancer-related deaths</a:t>
            </a:r>
            <a:endParaRPr sz="1700">
              <a:solidFill>
                <a:schemeClr val="dk2"/>
              </a:solidFill>
              <a:latin typeface="Times New Roman"/>
              <a:ea typeface="Times New Roman"/>
              <a:cs typeface="Times New Roman"/>
              <a:sym typeface="Times New Roman"/>
            </a:endParaRPr>
          </a:p>
          <a:p>
            <a:pPr indent="-336550" lvl="0" marL="457200" rtl="0" algn="l">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Increased risk with age, family history, lifestyle factors (diet, smoking, inactivity)</a:t>
            </a:r>
            <a:endParaRPr sz="1700">
              <a:solidFill>
                <a:schemeClr val="dk2"/>
              </a:solidFill>
              <a:latin typeface="Times New Roman"/>
              <a:ea typeface="Times New Roman"/>
              <a:cs typeface="Times New Roman"/>
              <a:sym typeface="Times New Roman"/>
            </a:endParaRPr>
          </a:p>
          <a:p>
            <a:pPr indent="-336550" lvl="0" marL="457200" rtl="0" algn="l">
              <a:spcBef>
                <a:spcPts val="0"/>
              </a:spcBef>
              <a:spcAft>
                <a:spcPts val="0"/>
              </a:spcAft>
              <a:buClr>
                <a:schemeClr val="dk2"/>
              </a:buClr>
              <a:buSzPts val="1700"/>
              <a:buFont typeface="Times New Roman"/>
              <a:buChar char="●"/>
            </a:pPr>
            <a:r>
              <a:rPr lang="en" sz="1700">
                <a:solidFill>
                  <a:schemeClr val="dk2"/>
                </a:solidFill>
                <a:latin typeface="Times New Roman"/>
                <a:ea typeface="Times New Roman"/>
                <a:cs typeface="Times New Roman"/>
                <a:sym typeface="Times New Roman"/>
              </a:rPr>
              <a:t>Regular screenings like colonoscopies can detect and remove polyps early</a:t>
            </a:r>
            <a:endParaRPr sz="1700">
              <a:solidFill>
                <a:schemeClr val="dk2"/>
              </a:solidFill>
              <a:latin typeface="Times New Roman"/>
              <a:ea typeface="Times New Roman"/>
              <a:cs typeface="Times New Roman"/>
              <a:sym typeface="Times New Roman"/>
            </a:endParaRPr>
          </a:p>
        </p:txBody>
      </p:sp>
      <p:pic>
        <p:nvPicPr>
          <p:cNvPr id="75" name="Google Shape;75;p14"/>
          <p:cNvPicPr preferRelativeResize="0"/>
          <p:nvPr/>
        </p:nvPicPr>
        <p:blipFill>
          <a:blip r:embed="rId3">
            <a:alphaModFix/>
          </a:blip>
          <a:stretch>
            <a:fillRect/>
          </a:stretch>
        </p:blipFill>
        <p:spPr>
          <a:xfrm>
            <a:off x="471899" y="2004850"/>
            <a:ext cx="2531200" cy="2831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is Curcumin?</a:t>
            </a:r>
            <a:endParaRPr>
              <a:latin typeface="Times New Roman"/>
              <a:ea typeface="Times New Roman"/>
              <a:cs typeface="Times New Roman"/>
              <a:sym typeface="Times New Roman"/>
            </a:endParaRPr>
          </a:p>
        </p:txBody>
      </p:sp>
      <p:sp>
        <p:nvSpPr>
          <p:cNvPr id="81" name="Google Shape;81;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Times New Roman"/>
              <a:buChar char="●"/>
            </a:pPr>
            <a:r>
              <a:rPr lang="en" sz="1600">
                <a:solidFill>
                  <a:schemeClr val="dk2"/>
                </a:solidFill>
                <a:latin typeface="Times New Roman"/>
                <a:ea typeface="Times New Roman"/>
                <a:cs typeface="Times New Roman"/>
                <a:sym typeface="Times New Roman"/>
              </a:rPr>
              <a:t>Natural compound found in turmeric, commonly used as a spice</a:t>
            </a:r>
            <a:endParaRPr sz="1600">
              <a:solidFill>
                <a:schemeClr val="dk2"/>
              </a:solidFill>
              <a:latin typeface="Times New Roman"/>
              <a:ea typeface="Times New Roman"/>
              <a:cs typeface="Times New Roman"/>
              <a:sym typeface="Times New Roman"/>
            </a:endParaRPr>
          </a:p>
          <a:p>
            <a:pPr indent="-330200" lvl="0" marL="457200" rtl="0" algn="l">
              <a:spcBef>
                <a:spcPts val="0"/>
              </a:spcBef>
              <a:spcAft>
                <a:spcPts val="0"/>
              </a:spcAft>
              <a:buClr>
                <a:schemeClr val="dk2"/>
              </a:buClr>
              <a:buSzPts val="1600"/>
              <a:buFont typeface="Times New Roman"/>
              <a:buChar char="●"/>
            </a:pPr>
            <a:r>
              <a:rPr lang="en" sz="1600">
                <a:solidFill>
                  <a:schemeClr val="dk2"/>
                </a:solidFill>
                <a:latin typeface="Times New Roman"/>
                <a:ea typeface="Times New Roman"/>
                <a:cs typeface="Times New Roman"/>
                <a:sym typeface="Times New Roman"/>
              </a:rPr>
              <a:t>Known for its anti-inflammatory and potential anti-cancer properties</a:t>
            </a:r>
            <a:endParaRPr sz="2000">
              <a:solidFill>
                <a:schemeClr val="dk2"/>
              </a:solidFill>
              <a:latin typeface="Times New Roman"/>
              <a:ea typeface="Times New Roman"/>
              <a:cs typeface="Times New Roman"/>
              <a:sym typeface="Times New Roman"/>
            </a:endParaRPr>
          </a:p>
          <a:p>
            <a:pPr indent="-330200" lvl="0" marL="457200" rtl="0" algn="l">
              <a:spcBef>
                <a:spcPts val="0"/>
              </a:spcBef>
              <a:spcAft>
                <a:spcPts val="0"/>
              </a:spcAft>
              <a:buClr>
                <a:schemeClr val="dk2"/>
              </a:buClr>
              <a:buSzPts val="1600"/>
              <a:buFont typeface="Times New Roman"/>
              <a:buChar char="●"/>
            </a:pPr>
            <a:r>
              <a:rPr lang="en" sz="1600">
                <a:solidFill>
                  <a:schemeClr val="dk2"/>
                </a:solidFill>
                <a:latin typeface="Times New Roman"/>
                <a:ea typeface="Times New Roman"/>
                <a:cs typeface="Times New Roman"/>
                <a:sym typeface="Times New Roman"/>
              </a:rPr>
              <a:t>Low Bioavailability</a:t>
            </a:r>
            <a:endParaRPr sz="2000">
              <a:solidFill>
                <a:schemeClr val="dk2"/>
              </a:solidFill>
              <a:latin typeface="Times New Roman"/>
              <a:ea typeface="Times New Roman"/>
              <a:cs typeface="Times New Roman"/>
              <a:sym typeface="Times New Roman"/>
            </a:endParaRPr>
          </a:p>
          <a:p>
            <a:pPr indent="-330200" lvl="0" marL="457200" rtl="0" algn="l">
              <a:spcBef>
                <a:spcPts val="0"/>
              </a:spcBef>
              <a:spcAft>
                <a:spcPts val="0"/>
              </a:spcAft>
              <a:buClr>
                <a:schemeClr val="dk2"/>
              </a:buClr>
              <a:buSzPts val="1600"/>
              <a:buFont typeface="Times New Roman"/>
              <a:buChar char="●"/>
            </a:pPr>
            <a:r>
              <a:rPr lang="en" sz="1600">
                <a:solidFill>
                  <a:schemeClr val="dk2"/>
                </a:solidFill>
                <a:latin typeface="Times New Roman"/>
                <a:ea typeface="Times New Roman"/>
                <a:cs typeface="Times New Roman"/>
                <a:sym typeface="Times New Roman"/>
              </a:rPr>
              <a:t>Development of Analogs</a:t>
            </a:r>
            <a:endParaRPr sz="1600">
              <a:solidFill>
                <a:schemeClr val="dk2"/>
              </a:solidFill>
              <a:latin typeface="Times New Roman"/>
              <a:ea typeface="Times New Roman"/>
              <a:cs typeface="Times New Roman"/>
              <a:sym typeface="Times New Roman"/>
            </a:endParaRPr>
          </a:p>
          <a:p>
            <a:pPr indent="0" lvl="0" marL="0" rtl="0" algn="l">
              <a:spcBef>
                <a:spcPts val="1600"/>
              </a:spcBef>
              <a:spcAft>
                <a:spcPts val="0"/>
              </a:spcAft>
              <a:buNone/>
            </a:pPr>
            <a:r>
              <a:t/>
            </a:r>
            <a:endParaRPr sz="1400">
              <a:solidFill>
                <a:schemeClr val="dk2"/>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1400">
              <a:solidFill>
                <a:schemeClr val="dk2"/>
              </a:solidFill>
              <a:latin typeface="Times New Roman"/>
              <a:ea typeface="Times New Roman"/>
              <a:cs typeface="Times New Roman"/>
              <a:sym typeface="Times New Roman"/>
            </a:endParaRPr>
          </a:p>
        </p:txBody>
      </p:sp>
      <p:pic>
        <p:nvPicPr>
          <p:cNvPr id="82" name="Google Shape;82;p15"/>
          <p:cNvPicPr preferRelativeResize="0"/>
          <p:nvPr/>
        </p:nvPicPr>
        <p:blipFill>
          <a:blip r:embed="rId3">
            <a:alphaModFix/>
          </a:blip>
          <a:stretch>
            <a:fillRect/>
          </a:stretch>
        </p:blipFill>
        <p:spPr>
          <a:xfrm>
            <a:off x="5333657" y="195025"/>
            <a:ext cx="3137654" cy="1311400"/>
          </a:xfrm>
          <a:prstGeom prst="rect">
            <a:avLst/>
          </a:prstGeom>
          <a:noFill/>
          <a:ln>
            <a:noFill/>
          </a:ln>
        </p:spPr>
      </p:pic>
      <p:pic>
        <p:nvPicPr>
          <p:cNvPr id="83" name="Google Shape;83;p15"/>
          <p:cNvPicPr preferRelativeResize="0"/>
          <p:nvPr/>
        </p:nvPicPr>
        <p:blipFill>
          <a:blip r:embed="rId4">
            <a:alphaModFix/>
          </a:blip>
          <a:stretch>
            <a:fillRect/>
          </a:stretch>
        </p:blipFill>
        <p:spPr>
          <a:xfrm>
            <a:off x="1164225" y="3391413"/>
            <a:ext cx="2254801" cy="1500475"/>
          </a:xfrm>
          <a:prstGeom prst="rect">
            <a:avLst/>
          </a:prstGeom>
          <a:noFill/>
          <a:ln>
            <a:noFill/>
          </a:ln>
        </p:spPr>
      </p:pic>
      <p:pic>
        <p:nvPicPr>
          <p:cNvPr id="84" name="Google Shape;84;p15"/>
          <p:cNvPicPr preferRelativeResize="0"/>
          <p:nvPr/>
        </p:nvPicPr>
        <p:blipFill>
          <a:blip r:embed="rId5">
            <a:alphaModFix/>
          </a:blip>
          <a:stretch>
            <a:fillRect/>
          </a:stretch>
        </p:blipFill>
        <p:spPr>
          <a:xfrm>
            <a:off x="4847175" y="3354175"/>
            <a:ext cx="1574950" cy="157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156000" y="516975"/>
            <a:ext cx="8832000" cy="77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latin typeface="Times New Roman"/>
                <a:ea typeface="Times New Roman"/>
                <a:cs typeface="Times New Roman"/>
                <a:sym typeface="Times New Roman"/>
              </a:rPr>
              <a:t>How can Mathematical Modeling Assist Future Research?</a:t>
            </a:r>
            <a:endParaRPr sz="2900">
              <a:latin typeface="Times New Roman"/>
              <a:ea typeface="Times New Roman"/>
              <a:cs typeface="Times New Roman"/>
              <a:sym typeface="Times New Roman"/>
            </a:endParaRPr>
          </a:p>
        </p:txBody>
      </p:sp>
      <p:sp>
        <p:nvSpPr>
          <p:cNvPr id="90" name="Google Shape;90;p16"/>
          <p:cNvSpPr txBox="1"/>
          <p:nvPr>
            <p:ph idx="1" type="body"/>
          </p:nvPr>
        </p:nvSpPr>
        <p:spPr>
          <a:xfrm>
            <a:off x="471900" y="1919075"/>
            <a:ext cx="8222100" cy="237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Reduce the cost/labor of lab experiments that use active cancer cells</a:t>
            </a:r>
            <a:endParaRPr sz="1800">
              <a:solidFill>
                <a:schemeClr val="dk2"/>
              </a:solidFill>
              <a:latin typeface="Times New Roman"/>
              <a:ea typeface="Times New Roman"/>
              <a:cs typeface="Times New Roman"/>
              <a:sym typeface="Times New Roman"/>
            </a:endParaRPr>
          </a:p>
          <a:p>
            <a:pPr indent="-342900" lvl="0" marL="457200" rtl="0" algn="l">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Simulating lab procedures using equations for predicted values mitigates      human error </a:t>
            </a:r>
            <a:endParaRPr sz="1800">
              <a:solidFill>
                <a:schemeClr val="dk2"/>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latin typeface="Times New Roman"/>
                <a:ea typeface="Times New Roman"/>
                <a:cs typeface="Times New Roman"/>
                <a:sym typeface="Times New Roman"/>
              </a:rPr>
              <a:t>Our Model - Modified SIR</a:t>
            </a:r>
            <a:endParaRPr/>
          </a:p>
        </p:txBody>
      </p:sp>
      <p:grpSp>
        <p:nvGrpSpPr>
          <p:cNvPr id="96" name="Google Shape;96;p17"/>
          <p:cNvGrpSpPr/>
          <p:nvPr/>
        </p:nvGrpSpPr>
        <p:grpSpPr>
          <a:xfrm>
            <a:off x="1350575" y="2676550"/>
            <a:ext cx="6225501" cy="1844524"/>
            <a:chOff x="1350575" y="2676550"/>
            <a:chExt cx="6225501" cy="1844524"/>
          </a:xfrm>
        </p:grpSpPr>
        <p:pic>
          <p:nvPicPr>
            <p:cNvPr id="97" name="Google Shape;97;p17"/>
            <p:cNvPicPr preferRelativeResize="0"/>
            <p:nvPr/>
          </p:nvPicPr>
          <p:blipFill rotWithShape="1">
            <a:blip r:embed="rId3">
              <a:alphaModFix/>
            </a:blip>
            <a:srcRect b="27612" l="16213" r="59915" t="57605"/>
            <a:stretch/>
          </p:blipFill>
          <p:spPr>
            <a:xfrm>
              <a:off x="3914112" y="4107850"/>
              <a:ext cx="1315775" cy="413225"/>
            </a:xfrm>
            <a:prstGeom prst="rect">
              <a:avLst/>
            </a:prstGeom>
            <a:noFill/>
            <a:ln>
              <a:noFill/>
            </a:ln>
          </p:spPr>
        </p:pic>
        <p:pic>
          <p:nvPicPr>
            <p:cNvPr id="98" name="Google Shape;98;p17"/>
            <p:cNvPicPr preferRelativeResize="0"/>
            <p:nvPr/>
          </p:nvPicPr>
          <p:blipFill rotWithShape="1">
            <a:blip r:embed="rId3">
              <a:alphaModFix/>
            </a:blip>
            <a:srcRect b="54446" l="16014" r="51234" t="28439"/>
            <a:stretch/>
          </p:blipFill>
          <p:spPr>
            <a:xfrm>
              <a:off x="1350575" y="4020825"/>
              <a:ext cx="1805125" cy="478450"/>
            </a:xfrm>
            <a:prstGeom prst="rect">
              <a:avLst/>
            </a:prstGeom>
            <a:noFill/>
            <a:ln>
              <a:noFill/>
            </a:ln>
          </p:spPr>
        </p:pic>
        <p:pic>
          <p:nvPicPr>
            <p:cNvPr id="99" name="Google Shape;99;p17"/>
            <p:cNvPicPr preferRelativeResize="0"/>
            <p:nvPr/>
          </p:nvPicPr>
          <p:blipFill>
            <a:blip r:embed="rId4">
              <a:alphaModFix/>
            </a:blip>
            <a:stretch>
              <a:fillRect/>
            </a:stretch>
          </p:blipFill>
          <p:spPr>
            <a:xfrm>
              <a:off x="1567925" y="2676550"/>
              <a:ext cx="6008151" cy="1431300"/>
            </a:xfrm>
            <a:prstGeom prst="rect">
              <a:avLst/>
            </a:prstGeom>
            <a:noFill/>
            <a:ln>
              <a:noFill/>
            </a:ln>
          </p:spPr>
        </p:pic>
        <p:pic>
          <p:nvPicPr>
            <p:cNvPr id="100" name="Google Shape;100;p17"/>
            <p:cNvPicPr preferRelativeResize="0"/>
            <p:nvPr/>
          </p:nvPicPr>
          <p:blipFill rotWithShape="1">
            <a:blip r:embed="rId3">
              <a:alphaModFix/>
            </a:blip>
            <a:srcRect b="3891" l="16212" r="57351" t="82886"/>
            <a:stretch/>
          </p:blipFill>
          <p:spPr>
            <a:xfrm>
              <a:off x="6118925" y="4129638"/>
              <a:ext cx="1457149" cy="36965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pic>
        <p:nvPicPr>
          <p:cNvPr id="106" name="Google Shape;106;p18"/>
          <p:cNvPicPr preferRelativeResize="0"/>
          <p:nvPr/>
        </p:nvPicPr>
        <p:blipFill>
          <a:blip r:embed="rId3">
            <a:alphaModFix/>
          </a:blip>
          <a:stretch>
            <a:fillRect/>
          </a:stretch>
        </p:blipFill>
        <p:spPr>
          <a:xfrm>
            <a:off x="1816000" y="992675"/>
            <a:ext cx="5512001" cy="2795625"/>
          </a:xfrm>
          <a:prstGeom prst="rect">
            <a:avLst/>
          </a:prstGeom>
          <a:noFill/>
          <a:ln>
            <a:noFill/>
          </a:ln>
        </p:spPr>
      </p:pic>
      <p:grpSp>
        <p:nvGrpSpPr>
          <p:cNvPr id="107" name="Google Shape;107;p18"/>
          <p:cNvGrpSpPr/>
          <p:nvPr/>
        </p:nvGrpSpPr>
        <p:grpSpPr>
          <a:xfrm>
            <a:off x="5537191" y="373996"/>
            <a:ext cx="2902329" cy="732645"/>
            <a:chOff x="1350575" y="2676550"/>
            <a:chExt cx="6225501" cy="1844524"/>
          </a:xfrm>
        </p:grpSpPr>
        <p:pic>
          <p:nvPicPr>
            <p:cNvPr id="108" name="Google Shape;108;p18"/>
            <p:cNvPicPr preferRelativeResize="0"/>
            <p:nvPr/>
          </p:nvPicPr>
          <p:blipFill rotWithShape="1">
            <a:blip r:embed="rId3">
              <a:alphaModFix/>
            </a:blip>
            <a:srcRect b="27612" l="16213" r="59915" t="57605"/>
            <a:stretch/>
          </p:blipFill>
          <p:spPr>
            <a:xfrm>
              <a:off x="3914112" y="4107850"/>
              <a:ext cx="1315775" cy="413225"/>
            </a:xfrm>
            <a:prstGeom prst="rect">
              <a:avLst/>
            </a:prstGeom>
            <a:noFill/>
            <a:ln>
              <a:noFill/>
            </a:ln>
          </p:spPr>
        </p:pic>
        <p:pic>
          <p:nvPicPr>
            <p:cNvPr id="109" name="Google Shape;109;p18"/>
            <p:cNvPicPr preferRelativeResize="0"/>
            <p:nvPr/>
          </p:nvPicPr>
          <p:blipFill rotWithShape="1">
            <a:blip r:embed="rId3">
              <a:alphaModFix/>
            </a:blip>
            <a:srcRect b="54446" l="16014" r="51234" t="28439"/>
            <a:stretch/>
          </p:blipFill>
          <p:spPr>
            <a:xfrm>
              <a:off x="1350575" y="4020825"/>
              <a:ext cx="1805125" cy="478450"/>
            </a:xfrm>
            <a:prstGeom prst="rect">
              <a:avLst/>
            </a:prstGeom>
            <a:noFill/>
            <a:ln>
              <a:noFill/>
            </a:ln>
          </p:spPr>
        </p:pic>
        <p:pic>
          <p:nvPicPr>
            <p:cNvPr id="110" name="Google Shape;110;p18"/>
            <p:cNvPicPr preferRelativeResize="0"/>
            <p:nvPr/>
          </p:nvPicPr>
          <p:blipFill>
            <a:blip r:embed="rId4">
              <a:alphaModFix/>
            </a:blip>
            <a:stretch>
              <a:fillRect/>
            </a:stretch>
          </p:blipFill>
          <p:spPr>
            <a:xfrm>
              <a:off x="1567925" y="2676550"/>
              <a:ext cx="6008151" cy="1431300"/>
            </a:xfrm>
            <a:prstGeom prst="rect">
              <a:avLst/>
            </a:prstGeom>
            <a:noFill/>
            <a:ln>
              <a:noFill/>
            </a:ln>
          </p:spPr>
        </p:pic>
        <p:pic>
          <p:nvPicPr>
            <p:cNvPr id="111" name="Google Shape;111;p18"/>
            <p:cNvPicPr preferRelativeResize="0"/>
            <p:nvPr/>
          </p:nvPicPr>
          <p:blipFill rotWithShape="1">
            <a:blip r:embed="rId3">
              <a:alphaModFix/>
            </a:blip>
            <a:srcRect b="3891" l="16212" r="57351" t="82886"/>
            <a:stretch/>
          </p:blipFill>
          <p:spPr>
            <a:xfrm>
              <a:off x="6118925" y="4129638"/>
              <a:ext cx="1457149" cy="36965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9"/>
          <p:cNvPicPr preferRelativeResize="0"/>
          <p:nvPr/>
        </p:nvPicPr>
        <p:blipFill>
          <a:blip r:embed="rId3">
            <a:alphaModFix/>
          </a:blip>
          <a:stretch>
            <a:fillRect/>
          </a:stretch>
        </p:blipFill>
        <p:spPr>
          <a:xfrm>
            <a:off x="328400" y="463451"/>
            <a:ext cx="7075575" cy="2949375"/>
          </a:xfrm>
          <a:prstGeom prst="rect">
            <a:avLst/>
          </a:prstGeom>
          <a:noFill/>
          <a:ln>
            <a:noFill/>
          </a:ln>
        </p:spPr>
      </p:pic>
      <p:pic>
        <p:nvPicPr>
          <p:cNvPr id="118" name="Google Shape;118;p19"/>
          <p:cNvPicPr preferRelativeResize="0"/>
          <p:nvPr/>
        </p:nvPicPr>
        <p:blipFill>
          <a:blip r:embed="rId4">
            <a:alphaModFix/>
          </a:blip>
          <a:stretch>
            <a:fillRect/>
          </a:stretch>
        </p:blipFill>
        <p:spPr>
          <a:xfrm>
            <a:off x="5191800" y="1875950"/>
            <a:ext cx="3855599" cy="2608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152400" y="76275"/>
            <a:ext cx="4014199" cy="2715871"/>
          </a:xfrm>
          <a:prstGeom prst="rect">
            <a:avLst/>
          </a:prstGeom>
          <a:noFill/>
          <a:ln>
            <a:noFill/>
          </a:ln>
        </p:spPr>
      </p:pic>
      <p:sp>
        <p:nvSpPr>
          <p:cNvPr id="124" name="Google Shape;124;p2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0"/>
          <p:cNvPicPr preferRelativeResize="0"/>
          <p:nvPr/>
        </p:nvPicPr>
        <p:blipFill>
          <a:blip r:embed="rId4">
            <a:alphaModFix/>
          </a:blip>
          <a:stretch>
            <a:fillRect/>
          </a:stretch>
        </p:blipFill>
        <p:spPr>
          <a:xfrm>
            <a:off x="4166600" y="1055500"/>
            <a:ext cx="4131799" cy="379350"/>
          </a:xfrm>
          <a:prstGeom prst="rect">
            <a:avLst/>
          </a:prstGeom>
          <a:noFill/>
          <a:ln>
            <a:noFill/>
          </a:ln>
        </p:spPr>
      </p:pic>
      <p:pic>
        <p:nvPicPr>
          <p:cNvPr id="126" name="Google Shape;126;p20"/>
          <p:cNvPicPr preferRelativeResize="0"/>
          <p:nvPr/>
        </p:nvPicPr>
        <p:blipFill>
          <a:blip r:embed="rId5">
            <a:alphaModFix/>
          </a:blip>
          <a:stretch>
            <a:fillRect/>
          </a:stretch>
        </p:blipFill>
        <p:spPr>
          <a:xfrm>
            <a:off x="3073150" y="1891750"/>
            <a:ext cx="5916201" cy="250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t/>
            </a:r>
            <a:endParaRPr>
              <a:solidFill>
                <a:schemeClr val="dk2"/>
              </a:solidFill>
            </a:endParaRPr>
          </a:p>
        </p:txBody>
      </p:sp>
      <p:pic>
        <p:nvPicPr>
          <p:cNvPr id="132" name="Google Shape;132;p21"/>
          <p:cNvPicPr preferRelativeResize="0"/>
          <p:nvPr/>
        </p:nvPicPr>
        <p:blipFill>
          <a:blip r:embed="rId3">
            <a:alphaModFix/>
          </a:blip>
          <a:stretch>
            <a:fillRect/>
          </a:stretch>
        </p:blipFill>
        <p:spPr>
          <a:xfrm>
            <a:off x="735175" y="602899"/>
            <a:ext cx="7673650" cy="353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