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67" r:id="rId2"/>
    <p:sldMasterId id="2147483652" r:id="rId3"/>
    <p:sldMasterId id="2147483681" r:id="rId4"/>
  </p:sldMasterIdLst>
  <p:notesMasterIdLst>
    <p:notesMasterId r:id="rId33"/>
  </p:notesMasterIdLst>
  <p:sldIdLst>
    <p:sldId id="256" r:id="rId5"/>
    <p:sldId id="260" r:id="rId6"/>
    <p:sldId id="257" r:id="rId7"/>
    <p:sldId id="258" r:id="rId8"/>
    <p:sldId id="259" r:id="rId9"/>
    <p:sldId id="263" r:id="rId10"/>
    <p:sldId id="264" r:id="rId11"/>
    <p:sldId id="287" r:id="rId12"/>
    <p:sldId id="265" r:id="rId13"/>
    <p:sldId id="288" r:id="rId14"/>
    <p:sldId id="275" r:id="rId15"/>
    <p:sldId id="289" r:id="rId16"/>
    <p:sldId id="266" r:id="rId17"/>
    <p:sldId id="290" r:id="rId18"/>
    <p:sldId id="268" r:id="rId19"/>
    <p:sldId id="270" r:id="rId20"/>
    <p:sldId id="291" r:id="rId21"/>
    <p:sldId id="273" r:id="rId22"/>
    <p:sldId id="274" r:id="rId23"/>
    <p:sldId id="276" r:id="rId24"/>
    <p:sldId id="277" r:id="rId25"/>
    <p:sldId id="279" r:id="rId26"/>
    <p:sldId id="283" r:id="rId27"/>
    <p:sldId id="280" r:id="rId28"/>
    <p:sldId id="281" r:id="rId29"/>
    <p:sldId id="284" r:id="rId30"/>
    <p:sldId id="285" r:id="rId31"/>
    <p:sldId id="286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9EE7B1-509D-4F08-AAA0-E39709D8EC48}">
          <p14:sldIdLst>
            <p14:sldId id="256"/>
            <p14:sldId id="260"/>
            <p14:sldId id="257"/>
            <p14:sldId id="258"/>
            <p14:sldId id="259"/>
            <p14:sldId id="263"/>
            <p14:sldId id="264"/>
            <p14:sldId id="287"/>
            <p14:sldId id="265"/>
            <p14:sldId id="288"/>
            <p14:sldId id="275"/>
            <p14:sldId id="289"/>
            <p14:sldId id="266"/>
            <p14:sldId id="290"/>
            <p14:sldId id="268"/>
            <p14:sldId id="270"/>
            <p14:sldId id="291"/>
            <p14:sldId id="273"/>
            <p14:sldId id="274"/>
            <p14:sldId id="276"/>
            <p14:sldId id="277"/>
            <p14:sldId id="279"/>
            <p14:sldId id="283"/>
            <p14:sldId id="280"/>
            <p14:sldId id="281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B8D"/>
    <a:srgbClr val="BA0C2F"/>
    <a:srgbClr val="25005C"/>
    <a:srgbClr val="E2C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9"/>
    <p:restoredTop sz="94626"/>
  </p:normalViewPr>
  <p:slideViewPr>
    <p:cSldViewPr snapToGrid="0" snapToObjects="1" showGuides="1">
      <p:cViewPr varScale="1">
        <p:scale>
          <a:sx n="111" d="100"/>
          <a:sy n="111" d="100"/>
        </p:scale>
        <p:origin x="691" y="91"/>
      </p:cViewPr>
      <p:guideLst>
        <p:guide orient="horz" pos="1620"/>
        <p:guide pos="28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A62B3-883C-A944-8AB5-D2FA84FD4FB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A161E-6B9A-F048-A5E3-1170B919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6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A161E-6B9A-F048-A5E3-1170B919C2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1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153BC0E-5760-7345-B3BC-87411E9FC3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19" y="1006943"/>
            <a:ext cx="8285162" cy="2641756"/>
          </a:xfrm>
          <a:prstGeom prst="rect">
            <a:avLst/>
          </a:prstGeom>
        </p:spPr>
        <p:txBody>
          <a:bodyPr anchor="b"/>
          <a:lstStyle>
            <a:lvl1pPr algn="l">
              <a:defRPr sz="4800" b="1" i="0" baseline="0">
                <a:solidFill>
                  <a:schemeClr val="tx2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MONTESERRAT</a:t>
            </a:r>
            <a:br>
              <a:rPr lang="en-US" dirty="0"/>
            </a:br>
            <a:r>
              <a:rPr lang="en-US" dirty="0"/>
              <a:t>BOLD, 48 PT.</a:t>
            </a:r>
          </a:p>
        </p:txBody>
      </p:sp>
    </p:spTree>
    <p:extLst>
      <p:ext uri="{BB962C8B-B14F-4D97-AF65-F5344CB8AC3E}">
        <p14:creationId xmlns:p14="http://schemas.microsoft.com/office/powerpoint/2010/main" val="175530959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11">
            <a:extLst>
              <a:ext uri="{FF2B5EF4-FFF2-40B4-BE49-F238E27FC236}">
                <a16:creationId xmlns:a16="http://schemas.microsoft.com/office/drawing/2014/main" id="{BE608E00-94F8-544C-A431-1F02D1A61431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8398" y="2048827"/>
            <a:ext cx="8184662" cy="2828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0" baseline="0">
                <a:solidFill>
                  <a:schemeClr val="accent6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79A73A-37D5-CF4D-AA70-CA4A98DAC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398" y="885860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(MONTSERRAT BOLD, 30 PT.)</a:t>
            </a:r>
          </a:p>
        </p:txBody>
      </p:sp>
    </p:spTree>
    <p:extLst>
      <p:ext uri="{BB962C8B-B14F-4D97-AF65-F5344CB8AC3E}">
        <p14:creationId xmlns:p14="http://schemas.microsoft.com/office/powerpoint/2010/main" val="74404453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ECE3D96-EEA5-A942-A1D8-7505B5FBD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19" y="1006943"/>
            <a:ext cx="8285162" cy="2641756"/>
          </a:xfrm>
          <a:prstGeom prst="rect">
            <a:avLst/>
          </a:prstGeom>
        </p:spPr>
        <p:txBody>
          <a:bodyPr anchor="b"/>
          <a:lstStyle>
            <a:lvl1pPr algn="l">
              <a:defRPr sz="4800" b="1" i="0" baseline="0">
                <a:solidFill>
                  <a:schemeClr val="tx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MONTESERRAT</a:t>
            </a:r>
            <a:br>
              <a:rPr lang="en-US" dirty="0"/>
            </a:br>
            <a:r>
              <a:rPr lang="en-US" dirty="0"/>
              <a:t>BOLD, 48 PT.</a:t>
            </a:r>
          </a:p>
        </p:txBody>
      </p:sp>
    </p:spTree>
    <p:extLst>
      <p:ext uri="{BB962C8B-B14F-4D97-AF65-F5344CB8AC3E}">
        <p14:creationId xmlns:p14="http://schemas.microsoft.com/office/powerpoint/2010/main" val="1074028267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C058D1-4A3B-774F-A558-D101B4B1F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19" y="1006943"/>
            <a:ext cx="8285162" cy="2641756"/>
          </a:xfrm>
          <a:prstGeom prst="rect">
            <a:avLst/>
          </a:prstGeom>
        </p:spPr>
        <p:txBody>
          <a:bodyPr anchor="b"/>
          <a:lstStyle>
            <a:lvl1pPr algn="l">
              <a:defRPr sz="4800" b="1" i="0" baseline="0">
                <a:solidFill>
                  <a:schemeClr val="tx2"/>
                </a:solidFill>
                <a:latin typeface="Montserrat Black" pitchFamily="2" charset="77"/>
                <a:ea typeface="Montserrat Black" pitchFamily="2" charset="77"/>
                <a:cs typeface="Montserrat Black" pitchFamily="2" charset="77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MONTESERRAT </a:t>
            </a:r>
            <a:br>
              <a:rPr lang="en-US" dirty="0"/>
            </a:br>
            <a:r>
              <a:rPr lang="en-US" dirty="0"/>
              <a:t>BLACK, 48 PT.</a:t>
            </a:r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381" y="1364403"/>
            <a:ext cx="1103781" cy="96361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A881FE8-9751-8644-9E16-E52864E279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520264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800" b="1" i="0" baseline="0">
                <a:solidFill>
                  <a:schemeClr val="tx1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b="1" i="0" baseline="0">
                <a:solidFill>
                  <a:schemeClr val="tx1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2pPr>
            <a:lvl3pPr marL="1143000" indent="-228600">
              <a:buSzPct val="100000"/>
              <a:buFont typeface="Arial" panose="020B0604020202020204" pitchFamily="34" charset="0"/>
              <a:buChar char="•"/>
              <a:defRPr sz="1400" b="1" i="0" baseline="0">
                <a:solidFill>
                  <a:schemeClr val="tx1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 b="1" i="0" baseline="0">
                <a:solidFill>
                  <a:schemeClr val="tx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4pPr>
            <a:lvl5pPr marL="2057400" indent="-228600">
              <a:buFont typeface="Arial" panose="020B0604020202020204" pitchFamily="34" charset="0"/>
              <a:buChar char="•"/>
              <a:defRPr sz="1000" b="1" i="0" baseline="0">
                <a:solidFill>
                  <a:schemeClr val="tx1"/>
                </a:solidFill>
                <a:latin typeface="Montserrat ExtraBold" pitchFamily="2" charset="77"/>
                <a:ea typeface="Montserrat ExtraBold" pitchFamily="2" charset="77"/>
                <a:cs typeface="Montserrat ExtraBold" pitchFamily="2" charset="77"/>
              </a:defRPr>
            </a:lvl5pPr>
          </a:lstStyle>
          <a:p>
            <a:pPr lvl="0"/>
            <a:r>
              <a:rPr lang="en-US" dirty="0"/>
              <a:t>Body copy here (Montserrat </a:t>
            </a:r>
            <a:r>
              <a:rPr lang="en-US" dirty="0" err="1"/>
              <a:t>SemiBold</a:t>
            </a:r>
            <a:r>
              <a:rPr lang="en-US" dirty="0"/>
              <a:t>, 18 pt.)</a:t>
            </a:r>
          </a:p>
          <a:p>
            <a:pPr lvl="1"/>
            <a:r>
              <a:rPr lang="en-US" dirty="0"/>
              <a:t>Second sub-bullet (Montserrat </a:t>
            </a:r>
            <a:r>
              <a:rPr lang="en-US" dirty="0" err="1"/>
              <a:t>SemiBold</a:t>
            </a:r>
            <a:r>
              <a:rPr lang="en-US" dirty="0"/>
              <a:t>, 16 pt.)</a:t>
            </a:r>
          </a:p>
          <a:p>
            <a:pPr lvl="2"/>
            <a:r>
              <a:rPr lang="en-US" dirty="0"/>
              <a:t>Third sub-bullet (Montserrat </a:t>
            </a:r>
            <a:r>
              <a:rPr lang="en-US" dirty="0" err="1"/>
              <a:t>SemiBold</a:t>
            </a:r>
            <a:r>
              <a:rPr lang="en-US" dirty="0"/>
              <a:t>, 14 pt.)</a:t>
            </a:r>
          </a:p>
          <a:p>
            <a:pPr lvl="3"/>
            <a:r>
              <a:rPr lang="en-US" dirty="0"/>
              <a:t>Fourth sub-bullet (Montserrat Bold, 12 pt.)</a:t>
            </a:r>
          </a:p>
          <a:p>
            <a:pPr lvl="4"/>
            <a:r>
              <a:rPr lang="en-US" dirty="0"/>
              <a:t>Fifth sub-bullet (Montserrat </a:t>
            </a:r>
            <a:r>
              <a:rPr lang="en-US" dirty="0" err="1"/>
              <a:t>ExtraBold</a:t>
            </a:r>
            <a:r>
              <a:rPr lang="en-US" dirty="0"/>
              <a:t>, 10 pt.)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BBBE37A-F380-8849-BA99-A9002C31BA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930692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200" b="1" i="0" baseline="0">
                <a:solidFill>
                  <a:schemeClr val="tx1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(MONTSERRAT SEMIBOLD, 22 PT.)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82F2A2-73B6-FB44-8AA4-B726802D2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790610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(MONTSERRAT BOLD,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F1DBE04-8E5E-2446-BB89-91A85E4A55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959267"/>
            <a:ext cx="8197114" cy="225176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="1" i="0" baseline="0">
                <a:solidFill>
                  <a:schemeClr val="tx1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b="1" i="0" baseline="0">
                <a:solidFill>
                  <a:schemeClr val="tx1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2pPr>
            <a:lvl3pPr marL="1200150" indent="-285750">
              <a:buSzPct val="100000"/>
              <a:buFont typeface="Arial" panose="020B0604020202020204" pitchFamily="34" charset="0"/>
              <a:buChar char="•"/>
              <a:defRPr sz="1400" b="1" i="0" baseline="0">
                <a:solidFill>
                  <a:schemeClr val="tx1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3pPr>
            <a:lvl4pPr marL="1543050" indent="-171450">
              <a:buFont typeface="Arial" panose="020B0604020202020204" pitchFamily="34" charset="0"/>
              <a:buChar char="•"/>
              <a:defRPr sz="1200" b="1" i="0" baseline="0">
                <a:solidFill>
                  <a:schemeClr val="tx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4pPr>
            <a:lvl5pPr marL="2000250" indent="-171450">
              <a:buFont typeface="Arial" panose="020B0604020202020204" pitchFamily="34" charset="0"/>
              <a:buChar char="•"/>
              <a:defRPr sz="1000" b="1" i="0" baseline="0">
                <a:solidFill>
                  <a:schemeClr val="tx1"/>
                </a:solidFill>
                <a:latin typeface="Montserrat ExtraBold" pitchFamily="2" charset="77"/>
                <a:ea typeface="Montserrat ExtraBold" pitchFamily="2" charset="77"/>
                <a:cs typeface="Montserrat ExtraBold" pitchFamily="2" charset="77"/>
              </a:defRPr>
            </a:lvl5pPr>
          </a:lstStyle>
          <a:p>
            <a:pPr lvl="0"/>
            <a:r>
              <a:rPr lang="en-US" dirty="0"/>
              <a:t>Content here (Montserrat </a:t>
            </a:r>
            <a:r>
              <a:rPr lang="en-US" dirty="0" err="1"/>
              <a:t>SemiBold</a:t>
            </a:r>
            <a:r>
              <a:rPr lang="en-US" dirty="0"/>
              <a:t>, 18 pt.)</a:t>
            </a:r>
          </a:p>
          <a:p>
            <a:pPr lvl="1"/>
            <a:r>
              <a:rPr lang="en-US" dirty="0"/>
              <a:t>Second sub-bullet (Montserrat </a:t>
            </a:r>
            <a:r>
              <a:rPr lang="en-US" dirty="0" err="1"/>
              <a:t>SemiBold</a:t>
            </a:r>
            <a:r>
              <a:rPr lang="en-US" dirty="0"/>
              <a:t>, 16 pt.)</a:t>
            </a:r>
          </a:p>
          <a:p>
            <a:pPr lvl="2"/>
            <a:r>
              <a:rPr lang="en-US" dirty="0"/>
              <a:t>Third sub-bullet (Montserrat </a:t>
            </a:r>
            <a:r>
              <a:rPr lang="en-US" dirty="0" err="1"/>
              <a:t>SemiBold</a:t>
            </a:r>
            <a:r>
              <a:rPr lang="en-US" dirty="0"/>
              <a:t>, 14 pt.)</a:t>
            </a:r>
          </a:p>
          <a:p>
            <a:pPr lvl="3"/>
            <a:r>
              <a:rPr lang="en-US" dirty="0"/>
              <a:t>Fourth sub-bullet (Montserrat Bold, 12 pt.)</a:t>
            </a:r>
          </a:p>
          <a:p>
            <a:pPr lvl="4"/>
            <a:r>
              <a:rPr lang="en-US" dirty="0"/>
              <a:t>Fifth sub-bullet (Montserrat </a:t>
            </a:r>
            <a:r>
              <a:rPr lang="en-US" dirty="0" err="1"/>
              <a:t>ExtraBold</a:t>
            </a:r>
            <a:r>
              <a:rPr lang="en-US" dirty="0"/>
              <a:t>, 10 pt.)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B58BE2-C626-2E4F-8F36-BD62F8218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790610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(MONTSERRAT BOLD,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11">
            <a:extLst>
              <a:ext uri="{FF2B5EF4-FFF2-40B4-BE49-F238E27FC236}">
                <a16:creationId xmlns:a16="http://schemas.microsoft.com/office/drawing/2014/main" id="{5D7D7DA7-7AEE-A146-B1E1-4B82628FFAE8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953577"/>
            <a:ext cx="8184662" cy="2828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0" baseline="0">
                <a:solidFill>
                  <a:schemeClr val="tx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DB449D-6F4A-4143-A047-6469C3422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790610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(MONTSERRAT BOLD,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D768C65-ABF2-2749-B6D9-D787C971EB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19" y="1006943"/>
            <a:ext cx="8285162" cy="2641756"/>
          </a:xfrm>
          <a:prstGeom prst="rect">
            <a:avLst/>
          </a:prstGeom>
        </p:spPr>
        <p:txBody>
          <a:bodyPr anchor="b"/>
          <a:lstStyle>
            <a:lvl1pPr algn="l">
              <a:defRPr sz="4800" b="1" i="0" baseline="0">
                <a:solidFill>
                  <a:schemeClr val="accent6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MONTESERRAT</a:t>
            </a:r>
            <a:br>
              <a:rPr lang="en-US" dirty="0"/>
            </a:br>
            <a:r>
              <a:rPr lang="en-US" dirty="0"/>
              <a:t>BOLD, 48 PT.</a:t>
            </a:r>
          </a:p>
        </p:txBody>
      </p:sp>
    </p:spTree>
    <p:extLst>
      <p:ext uri="{BB962C8B-B14F-4D97-AF65-F5344CB8AC3E}">
        <p14:creationId xmlns:p14="http://schemas.microsoft.com/office/powerpoint/2010/main" val="1336690543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D41B17A-C63E-8F41-8231-70C29D711F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19" y="1006943"/>
            <a:ext cx="8285162" cy="2641756"/>
          </a:xfrm>
          <a:prstGeom prst="rect">
            <a:avLst/>
          </a:prstGeom>
        </p:spPr>
        <p:txBody>
          <a:bodyPr anchor="b"/>
          <a:lstStyle>
            <a:lvl1pPr algn="l">
              <a:defRPr sz="4800" b="1" i="0" baseline="0">
                <a:solidFill>
                  <a:schemeClr val="accent6"/>
                </a:solidFill>
                <a:latin typeface="Montserrat Black" pitchFamily="2" charset="77"/>
                <a:ea typeface="Montserrat Black" pitchFamily="2" charset="77"/>
                <a:cs typeface="Montserrat Black" pitchFamily="2" charset="77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MONTESERRAT </a:t>
            </a:r>
            <a:br>
              <a:rPr lang="en-US" dirty="0"/>
            </a:br>
            <a:r>
              <a:rPr lang="en-US" dirty="0"/>
              <a:t>BLACK, 48 PT.</a:t>
            </a:r>
          </a:p>
        </p:txBody>
      </p:sp>
    </p:spTree>
    <p:extLst>
      <p:ext uri="{BB962C8B-B14F-4D97-AF65-F5344CB8AC3E}">
        <p14:creationId xmlns:p14="http://schemas.microsoft.com/office/powerpoint/2010/main" val="169459589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381" y="1364403"/>
            <a:ext cx="1103781" cy="96361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A881FE8-9751-8644-9E16-E52864E279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520264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800" b="1" i="0" baseline="0">
                <a:solidFill>
                  <a:schemeClr val="accent6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b="1" i="0" baseline="0">
                <a:solidFill>
                  <a:schemeClr val="accent6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2pPr>
            <a:lvl3pPr marL="1143000" indent="-228600">
              <a:buSzPct val="100000"/>
              <a:buFont typeface="Arial" panose="020B0604020202020204" pitchFamily="34" charset="0"/>
              <a:buChar char="•"/>
              <a:defRPr sz="1400" b="1" i="0" baseline="0">
                <a:solidFill>
                  <a:schemeClr val="accent6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 b="1" i="0" baseline="0">
                <a:solidFill>
                  <a:schemeClr val="accent6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4pPr>
            <a:lvl5pPr marL="2057400" indent="-228600">
              <a:buFont typeface="Arial" panose="020B0604020202020204" pitchFamily="34" charset="0"/>
              <a:buChar char="•"/>
              <a:defRPr sz="1000" b="1" i="0" baseline="0">
                <a:solidFill>
                  <a:schemeClr val="accent6"/>
                </a:solidFill>
                <a:latin typeface="Montserrat ExtraBold" pitchFamily="2" charset="77"/>
                <a:ea typeface="Montserrat ExtraBold" pitchFamily="2" charset="77"/>
                <a:cs typeface="Montserrat ExtraBold" pitchFamily="2" charset="77"/>
              </a:defRPr>
            </a:lvl5pPr>
          </a:lstStyle>
          <a:p>
            <a:pPr lvl="0"/>
            <a:r>
              <a:rPr lang="en-US" dirty="0"/>
              <a:t>Body copy here (Montserrat </a:t>
            </a:r>
            <a:r>
              <a:rPr lang="en-US" dirty="0" err="1"/>
              <a:t>SemiBold</a:t>
            </a:r>
            <a:r>
              <a:rPr lang="en-US" dirty="0"/>
              <a:t>, 18 pt.)</a:t>
            </a:r>
          </a:p>
          <a:p>
            <a:pPr lvl="1"/>
            <a:r>
              <a:rPr lang="en-US" dirty="0"/>
              <a:t>Second sub-bullet (Montserrat </a:t>
            </a:r>
            <a:r>
              <a:rPr lang="en-US" dirty="0" err="1"/>
              <a:t>SemiBold</a:t>
            </a:r>
            <a:r>
              <a:rPr lang="en-US" dirty="0"/>
              <a:t>, 16 pt.)</a:t>
            </a:r>
          </a:p>
          <a:p>
            <a:pPr lvl="2"/>
            <a:r>
              <a:rPr lang="en-US" dirty="0"/>
              <a:t>Third sub-bullet (Montserrat </a:t>
            </a:r>
            <a:r>
              <a:rPr lang="en-US" dirty="0" err="1"/>
              <a:t>SemiBold</a:t>
            </a:r>
            <a:r>
              <a:rPr lang="en-US" dirty="0"/>
              <a:t>, 14 pt.)</a:t>
            </a:r>
          </a:p>
          <a:p>
            <a:pPr lvl="3"/>
            <a:r>
              <a:rPr lang="en-US" dirty="0"/>
              <a:t>Fourth sub-bullet (Montserrat Bold, 12 pt.)</a:t>
            </a:r>
          </a:p>
          <a:p>
            <a:pPr lvl="4"/>
            <a:r>
              <a:rPr lang="en-US" dirty="0"/>
              <a:t>Fifth sub-bullet (Montserrat </a:t>
            </a:r>
            <a:r>
              <a:rPr lang="en-US" dirty="0" err="1"/>
              <a:t>ExtraBold</a:t>
            </a:r>
            <a:r>
              <a:rPr lang="en-US" dirty="0"/>
              <a:t>, 10 pt.)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BBBE37A-F380-8849-BA99-A9002C31BA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930692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200" b="1" i="0" baseline="0">
                <a:solidFill>
                  <a:schemeClr val="accent6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(MONTSERRAT SEMIBOLD, 22 PT.)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82F2A2-73B6-FB44-8AA4-B726802D2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790610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accent6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(MONTSERRAT BOLD, 30 PT.)</a:t>
            </a:r>
          </a:p>
        </p:txBody>
      </p:sp>
    </p:spTree>
    <p:extLst>
      <p:ext uri="{BB962C8B-B14F-4D97-AF65-F5344CB8AC3E}">
        <p14:creationId xmlns:p14="http://schemas.microsoft.com/office/powerpoint/2010/main" val="2201522417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F1DBE04-8E5E-2446-BB89-91A85E4A55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959267"/>
            <a:ext cx="8197114" cy="225176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="1" i="0" baseline="0">
                <a:solidFill>
                  <a:schemeClr val="accent6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b="1" i="0" baseline="0">
                <a:solidFill>
                  <a:schemeClr val="accent6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2pPr>
            <a:lvl3pPr marL="1200150" indent="-285750">
              <a:buSzPct val="100000"/>
              <a:buFont typeface="Arial" panose="020B0604020202020204" pitchFamily="34" charset="0"/>
              <a:buChar char="•"/>
              <a:defRPr sz="1400" b="1" i="0" baseline="0">
                <a:solidFill>
                  <a:schemeClr val="accent6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3pPr>
            <a:lvl4pPr marL="1543050" indent="-171450">
              <a:buFont typeface="Arial" panose="020B0604020202020204" pitchFamily="34" charset="0"/>
              <a:buChar char="•"/>
              <a:defRPr sz="1200" b="1" i="0" baseline="0">
                <a:solidFill>
                  <a:schemeClr val="accent6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4pPr>
            <a:lvl5pPr marL="2000250" indent="-171450">
              <a:buFont typeface="Arial" panose="020B0604020202020204" pitchFamily="34" charset="0"/>
              <a:buChar char="•"/>
              <a:defRPr sz="1000" b="1" i="0" baseline="0">
                <a:solidFill>
                  <a:schemeClr val="accent6"/>
                </a:solidFill>
                <a:latin typeface="Montserrat ExtraBold" pitchFamily="2" charset="77"/>
                <a:ea typeface="Montserrat ExtraBold" pitchFamily="2" charset="77"/>
                <a:cs typeface="Montserrat ExtraBold" pitchFamily="2" charset="77"/>
              </a:defRPr>
            </a:lvl5pPr>
          </a:lstStyle>
          <a:p>
            <a:pPr lvl="0"/>
            <a:r>
              <a:rPr lang="en-US" dirty="0"/>
              <a:t>Content here (Montserrat </a:t>
            </a:r>
            <a:r>
              <a:rPr lang="en-US" dirty="0" err="1"/>
              <a:t>SemiBold</a:t>
            </a:r>
            <a:r>
              <a:rPr lang="en-US" dirty="0"/>
              <a:t>, 18 pt.)</a:t>
            </a:r>
          </a:p>
          <a:p>
            <a:pPr lvl="1"/>
            <a:r>
              <a:rPr lang="en-US" dirty="0"/>
              <a:t>Second sub-bullet (Montserrat </a:t>
            </a:r>
            <a:r>
              <a:rPr lang="en-US" dirty="0" err="1"/>
              <a:t>SemiBold</a:t>
            </a:r>
            <a:r>
              <a:rPr lang="en-US" dirty="0"/>
              <a:t>, 16 pt.)</a:t>
            </a:r>
          </a:p>
          <a:p>
            <a:pPr lvl="2"/>
            <a:r>
              <a:rPr lang="en-US" dirty="0"/>
              <a:t>Third sub-bullet (Montserrat </a:t>
            </a:r>
            <a:r>
              <a:rPr lang="en-US" dirty="0" err="1"/>
              <a:t>SemiBold</a:t>
            </a:r>
            <a:r>
              <a:rPr lang="en-US" dirty="0"/>
              <a:t>, 14 pt.)</a:t>
            </a:r>
          </a:p>
          <a:p>
            <a:pPr lvl="3"/>
            <a:r>
              <a:rPr lang="en-US" dirty="0"/>
              <a:t>Fourth sub-bullet (Montserrat Bold, 12 pt.)</a:t>
            </a:r>
          </a:p>
          <a:p>
            <a:pPr lvl="4"/>
            <a:r>
              <a:rPr lang="en-US" dirty="0"/>
              <a:t>Fifth sub-bullet (Montserrat </a:t>
            </a:r>
            <a:r>
              <a:rPr lang="en-US" dirty="0" err="1"/>
              <a:t>ExtraBold</a:t>
            </a:r>
            <a:r>
              <a:rPr lang="en-US" dirty="0"/>
              <a:t>, 10 pt.)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B58BE2-C626-2E4F-8F36-BD62F8218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790610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accent6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(MONTSERRAT BOLD, 30 PT.)</a:t>
            </a:r>
          </a:p>
        </p:txBody>
      </p:sp>
    </p:spTree>
    <p:extLst>
      <p:ext uri="{BB962C8B-B14F-4D97-AF65-F5344CB8AC3E}">
        <p14:creationId xmlns:p14="http://schemas.microsoft.com/office/powerpoint/2010/main" val="98224745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419" y="1006943"/>
            <a:ext cx="8285162" cy="2641756"/>
          </a:xfrm>
          <a:prstGeom prst="rect">
            <a:avLst/>
          </a:prstGeom>
        </p:spPr>
        <p:txBody>
          <a:bodyPr anchor="b"/>
          <a:lstStyle>
            <a:lvl1pPr algn="l">
              <a:defRPr sz="4800" b="1" i="0" baseline="0">
                <a:solidFill>
                  <a:schemeClr val="tx2"/>
                </a:solidFill>
                <a:latin typeface="Montserrat Black" pitchFamily="2" charset="77"/>
                <a:ea typeface="Montserrat Black" pitchFamily="2" charset="77"/>
                <a:cs typeface="Montserrat Black" pitchFamily="2" charset="77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MONTESERRAT </a:t>
            </a:r>
            <a:br>
              <a:rPr lang="en-US" dirty="0"/>
            </a:br>
            <a:r>
              <a:rPr lang="en-US" dirty="0"/>
              <a:t>BLACK, 48 PT.</a:t>
            </a:r>
          </a:p>
        </p:txBody>
      </p:sp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11">
            <a:extLst>
              <a:ext uri="{FF2B5EF4-FFF2-40B4-BE49-F238E27FC236}">
                <a16:creationId xmlns:a16="http://schemas.microsoft.com/office/drawing/2014/main" id="{5D7D7DA7-7AEE-A146-B1E1-4B82628FFAE8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953577"/>
            <a:ext cx="8184662" cy="2828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0" baseline="0">
                <a:solidFill>
                  <a:schemeClr val="accent6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DB449D-6F4A-4143-A047-6469C3422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790610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accent6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(MONTSERRAT BOLD, 30 PT.)</a:t>
            </a:r>
          </a:p>
        </p:txBody>
      </p:sp>
    </p:spTree>
    <p:extLst>
      <p:ext uri="{BB962C8B-B14F-4D97-AF65-F5344CB8AC3E}">
        <p14:creationId xmlns:p14="http://schemas.microsoft.com/office/powerpoint/2010/main" val="3525421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160896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="1" i="0" baseline="0">
                <a:solidFill>
                  <a:schemeClr val="tx2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b="1" i="0" baseline="0">
                <a:solidFill>
                  <a:schemeClr val="tx2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2pPr>
            <a:lvl3pPr marL="1200150" indent="-285750">
              <a:buSzPct val="100000"/>
              <a:buFont typeface="Arial" panose="020B0604020202020204" pitchFamily="34" charset="0"/>
              <a:buChar char="•"/>
              <a:defRPr sz="1400" b="1" i="0" baseline="0">
                <a:solidFill>
                  <a:schemeClr val="tx2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3pPr>
            <a:lvl4pPr marL="1543050" indent="-171450">
              <a:buFont typeface="Arial" panose="020B0604020202020204" pitchFamily="34" charset="0"/>
              <a:buChar char="•"/>
              <a:defRPr sz="1200" b="1" i="0" baseline="0">
                <a:solidFill>
                  <a:schemeClr val="tx2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4pPr>
            <a:lvl5pPr marL="2000250" indent="-171450">
              <a:buFont typeface="Arial" panose="020B0604020202020204" pitchFamily="34" charset="0"/>
              <a:buChar char="•"/>
              <a:defRPr sz="1000" b="1" i="0" baseline="0">
                <a:solidFill>
                  <a:schemeClr val="tx2"/>
                </a:solidFill>
                <a:latin typeface="Montserrat ExtraBold" pitchFamily="2" charset="77"/>
                <a:ea typeface="Montserrat ExtraBold" pitchFamily="2" charset="77"/>
                <a:cs typeface="Montserrat ExtraBold" pitchFamily="2" charset="77"/>
              </a:defRPr>
            </a:lvl5pPr>
          </a:lstStyle>
          <a:p>
            <a:pPr lvl="0"/>
            <a:r>
              <a:rPr lang="en-US" dirty="0"/>
              <a:t>Body copy here (Montserrat </a:t>
            </a:r>
            <a:r>
              <a:rPr lang="en-US" dirty="0" err="1"/>
              <a:t>SemiBold</a:t>
            </a:r>
            <a:r>
              <a:rPr lang="en-US" dirty="0"/>
              <a:t>, 18 pt.)</a:t>
            </a:r>
          </a:p>
          <a:p>
            <a:pPr lvl="1"/>
            <a:r>
              <a:rPr lang="en-US" dirty="0"/>
              <a:t>Second sub-bullet (Montserrat </a:t>
            </a:r>
            <a:r>
              <a:rPr lang="en-US" dirty="0" err="1"/>
              <a:t>SemiBold</a:t>
            </a:r>
            <a:r>
              <a:rPr lang="en-US" dirty="0"/>
              <a:t>, 16 pt.)</a:t>
            </a:r>
          </a:p>
          <a:p>
            <a:pPr lvl="2"/>
            <a:r>
              <a:rPr lang="en-US" dirty="0"/>
              <a:t>Third sub-bullet (Montserrat </a:t>
            </a:r>
            <a:r>
              <a:rPr lang="en-US" dirty="0" err="1"/>
              <a:t>SemiBold</a:t>
            </a:r>
            <a:r>
              <a:rPr lang="en-US" dirty="0"/>
              <a:t>, 14 pt.)</a:t>
            </a:r>
          </a:p>
          <a:p>
            <a:pPr lvl="3"/>
            <a:r>
              <a:rPr lang="en-US" dirty="0"/>
              <a:t>Fourth sub-bullet (Montserrat Bold, 12 pt.)</a:t>
            </a:r>
          </a:p>
          <a:p>
            <a:pPr lvl="4"/>
            <a:r>
              <a:rPr lang="en-US" dirty="0"/>
              <a:t>Fifth sub-bullet (Montserrat </a:t>
            </a:r>
            <a:r>
              <a:rPr lang="en-US" dirty="0" err="1"/>
              <a:t>ExtraBold</a:t>
            </a:r>
            <a:r>
              <a:rPr lang="en-US" dirty="0"/>
              <a:t>, 10 pt.)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200" b="1" i="0" baseline="0">
                <a:solidFill>
                  <a:schemeClr val="tx2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(MONTSERRAT SEMIBOLD, 22 PT.)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371510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(MONTSERRAT BOLD, 30 PT.)</a:t>
            </a:r>
          </a:p>
        </p:txBody>
      </p:sp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25176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="1" i="0" baseline="0">
                <a:solidFill>
                  <a:schemeClr val="tx2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b="1" i="0" baseline="0">
                <a:solidFill>
                  <a:schemeClr val="tx2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2pPr>
            <a:lvl3pPr marL="1200150" indent="-285750">
              <a:buSzPct val="100000"/>
              <a:buFont typeface="Arial" panose="020B0604020202020204" pitchFamily="34" charset="0"/>
              <a:buChar char="•"/>
              <a:defRPr sz="1400" b="1" i="0" baseline="0">
                <a:solidFill>
                  <a:schemeClr val="tx2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3pPr>
            <a:lvl4pPr marL="1543050" indent="-171450">
              <a:buFont typeface="Arial" panose="020B0604020202020204" pitchFamily="34" charset="0"/>
              <a:buChar char="•"/>
              <a:defRPr sz="1200" b="1" i="0" baseline="0">
                <a:solidFill>
                  <a:schemeClr val="tx2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4pPr>
            <a:lvl5pPr marL="2000250" indent="-171450">
              <a:buFont typeface="Arial" panose="020B0604020202020204" pitchFamily="34" charset="0"/>
              <a:buChar char="•"/>
              <a:defRPr sz="1000" b="1" i="0" baseline="0">
                <a:solidFill>
                  <a:schemeClr val="tx2"/>
                </a:solidFill>
                <a:latin typeface="Montserrat ExtraBold" pitchFamily="2" charset="77"/>
                <a:ea typeface="Montserrat ExtraBold" pitchFamily="2" charset="77"/>
                <a:cs typeface="Montserrat ExtraBold" pitchFamily="2" charset="77"/>
              </a:defRPr>
            </a:lvl5pPr>
          </a:lstStyle>
          <a:p>
            <a:pPr lvl="0"/>
            <a:r>
              <a:rPr lang="en-US" dirty="0"/>
              <a:t>Body copy here (Montserrat </a:t>
            </a:r>
            <a:r>
              <a:rPr lang="en-US" dirty="0" err="1"/>
              <a:t>SemiBold</a:t>
            </a:r>
            <a:r>
              <a:rPr lang="en-US" dirty="0"/>
              <a:t>, 18 pt.)</a:t>
            </a:r>
          </a:p>
          <a:p>
            <a:pPr lvl="1"/>
            <a:r>
              <a:rPr lang="en-US" dirty="0"/>
              <a:t>Second sub-bullet (Montserrat </a:t>
            </a:r>
            <a:r>
              <a:rPr lang="en-US" dirty="0" err="1"/>
              <a:t>SemiBold</a:t>
            </a:r>
            <a:r>
              <a:rPr lang="en-US" dirty="0"/>
              <a:t>, 16 pt.)</a:t>
            </a:r>
          </a:p>
          <a:p>
            <a:pPr lvl="2"/>
            <a:r>
              <a:rPr lang="en-US" dirty="0"/>
              <a:t>Third sub-bullet (Montserrat </a:t>
            </a:r>
            <a:r>
              <a:rPr lang="en-US" dirty="0" err="1"/>
              <a:t>SemiBold</a:t>
            </a:r>
            <a:r>
              <a:rPr lang="en-US" dirty="0"/>
              <a:t>, 14 pt.)</a:t>
            </a:r>
          </a:p>
          <a:p>
            <a:pPr lvl="3"/>
            <a:r>
              <a:rPr lang="en-US" dirty="0"/>
              <a:t>Fourth sub-bullet (Montserrat Bold, 12 pt.)</a:t>
            </a:r>
          </a:p>
          <a:p>
            <a:pPr lvl="4"/>
            <a:r>
              <a:rPr lang="en-US" dirty="0"/>
              <a:t>Fifth sub-bullet (Montserrat </a:t>
            </a:r>
            <a:r>
              <a:rPr lang="en-US" dirty="0" err="1"/>
              <a:t>ExtraBold</a:t>
            </a:r>
            <a:r>
              <a:rPr lang="en-US" dirty="0"/>
              <a:t>, 10 pt.)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371510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(MONTSERRAT BOLD, 30 PT.)</a:t>
            </a:r>
          </a:p>
        </p:txBody>
      </p:sp>
    </p:spTree>
    <p:extLst>
      <p:ext uri="{BB962C8B-B14F-4D97-AF65-F5344CB8AC3E}">
        <p14:creationId xmlns:p14="http://schemas.microsoft.com/office/powerpoint/2010/main" val="99174435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828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0" baseline="0">
                <a:solidFill>
                  <a:srgbClr val="FFFFFF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en-US" dirty="0"/>
              <a:t>Replace this box with your graphic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509EC1-6BDF-624B-B734-6593278679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71510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(MONTSERRAT BOLD, 30 PT.)</a:t>
            </a:r>
          </a:p>
        </p:txBody>
      </p:sp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C1B3B0-6A98-FF4C-9AF6-37B2E43AD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19" y="1006943"/>
            <a:ext cx="8285162" cy="2641756"/>
          </a:xfrm>
          <a:prstGeom prst="rect">
            <a:avLst/>
          </a:prstGeom>
        </p:spPr>
        <p:txBody>
          <a:bodyPr anchor="b"/>
          <a:lstStyle>
            <a:lvl1pPr algn="l">
              <a:defRPr sz="4800" b="1" i="0" baseline="0">
                <a:solidFill>
                  <a:srgbClr val="888B8D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MONTESERRAT</a:t>
            </a:r>
            <a:br>
              <a:rPr lang="en-US" dirty="0"/>
            </a:br>
            <a:r>
              <a:rPr lang="en-US" dirty="0"/>
              <a:t>BOLD, 48 PT.</a:t>
            </a:r>
          </a:p>
        </p:txBody>
      </p:sp>
    </p:spTree>
    <p:extLst>
      <p:ext uri="{BB962C8B-B14F-4D97-AF65-F5344CB8AC3E}">
        <p14:creationId xmlns:p14="http://schemas.microsoft.com/office/powerpoint/2010/main" val="396565348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745A333-285F-7148-B645-4F96F3A29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19" y="1006943"/>
            <a:ext cx="8285162" cy="2641756"/>
          </a:xfrm>
          <a:prstGeom prst="rect">
            <a:avLst/>
          </a:prstGeom>
        </p:spPr>
        <p:txBody>
          <a:bodyPr anchor="b"/>
          <a:lstStyle>
            <a:lvl1pPr algn="l">
              <a:defRPr sz="4800" b="1" i="0" baseline="0">
                <a:solidFill>
                  <a:srgbClr val="888B8D"/>
                </a:solidFill>
                <a:latin typeface="Montserrat Black" pitchFamily="2" charset="77"/>
                <a:ea typeface="Montserrat Black" pitchFamily="2" charset="77"/>
                <a:cs typeface="Montserrat Black" pitchFamily="2" charset="77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MONTESERRAT </a:t>
            </a:r>
            <a:br>
              <a:rPr lang="en-US" dirty="0"/>
            </a:br>
            <a:r>
              <a:rPr lang="en-US" dirty="0"/>
              <a:t>BLACK, 48 PT.</a:t>
            </a:r>
          </a:p>
        </p:txBody>
      </p:sp>
    </p:spTree>
    <p:extLst>
      <p:ext uri="{BB962C8B-B14F-4D97-AF65-F5344CB8AC3E}">
        <p14:creationId xmlns:p14="http://schemas.microsoft.com/office/powerpoint/2010/main" val="2901491280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6438BDF-6390-BF49-97BA-15EBDCE43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634564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800" b="1" i="0" baseline="0">
                <a:solidFill>
                  <a:schemeClr val="accent6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b="1" i="0" baseline="0">
                <a:solidFill>
                  <a:schemeClr val="accent6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2pPr>
            <a:lvl3pPr marL="1143000" indent="-228600">
              <a:buSzPct val="100000"/>
              <a:buFont typeface="Arial" panose="020B0604020202020204" pitchFamily="34" charset="0"/>
              <a:buChar char="•"/>
              <a:defRPr sz="1400" b="1" i="0" baseline="0">
                <a:solidFill>
                  <a:schemeClr val="accent6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 b="1" i="0" baseline="0">
                <a:solidFill>
                  <a:schemeClr val="accent6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4pPr>
            <a:lvl5pPr marL="2057400" indent="-228600">
              <a:buFont typeface="Arial" panose="020B0604020202020204" pitchFamily="34" charset="0"/>
              <a:buChar char="•"/>
              <a:defRPr sz="1000" b="1" i="0" baseline="0">
                <a:solidFill>
                  <a:schemeClr val="accent6"/>
                </a:solidFill>
                <a:latin typeface="Montserrat ExtraBold" pitchFamily="2" charset="77"/>
                <a:ea typeface="Montserrat ExtraBold" pitchFamily="2" charset="77"/>
                <a:cs typeface="Montserrat ExtraBold" pitchFamily="2" charset="77"/>
              </a:defRPr>
            </a:lvl5pPr>
          </a:lstStyle>
          <a:p>
            <a:pPr lvl="0"/>
            <a:r>
              <a:rPr lang="en-US" dirty="0"/>
              <a:t>Body copy here (Montserrat </a:t>
            </a:r>
            <a:r>
              <a:rPr lang="en-US" dirty="0" err="1"/>
              <a:t>SemiBold</a:t>
            </a:r>
            <a:r>
              <a:rPr lang="en-US" dirty="0"/>
              <a:t>, 18 pt.)</a:t>
            </a:r>
          </a:p>
          <a:p>
            <a:pPr lvl="1"/>
            <a:r>
              <a:rPr lang="en-US" dirty="0"/>
              <a:t>Second sub-bullet (Montserrat </a:t>
            </a:r>
            <a:r>
              <a:rPr lang="en-US" dirty="0" err="1"/>
              <a:t>SemiBold</a:t>
            </a:r>
            <a:r>
              <a:rPr lang="en-US" dirty="0"/>
              <a:t>, 16 pt.)</a:t>
            </a:r>
          </a:p>
          <a:p>
            <a:pPr lvl="2"/>
            <a:r>
              <a:rPr lang="en-US" dirty="0"/>
              <a:t>Third sub-bullet (Montserrat </a:t>
            </a:r>
            <a:r>
              <a:rPr lang="en-US" dirty="0" err="1"/>
              <a:t>SemiBold</a:t>
            </a:r>
            <a:r>
              <a:rPr lang="en-US" dirty="0"/>
              <a:t>, 14 pt.)</a:t>
            </a:r>
          </a:p>
          <a:p>
            <a:pPr lvl="3"/>
            <a:r>
              <a:rPr lang="en-US" dirty="0"/>
              <a:t>Fourth sub-bullet (Montserrat Bold, 12 pt.)</a:t>
            </a:r>
          </a:p>
          <a:p>
            <a:pPr lvl="4"/>
            <a:r>
              <a:rPr lang="en-US" dirty="0"/>
              <a:t>Fifth sub-bullet (Montserrat </a:t>
            </a:r>
            <a:r>
              <a:rPr lang="en-US" dirty="0" err="1"/>
              <a:t>ExtraBold</a:t>
            </a:r>
            <a:r>
              <a:rPr lang="en-US" dirty="0"/>
              <a:t>, 10 pt.)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DFE0920-E20E-2C4A-A5D3-CD0A0B1BE3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2044992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200" b="1" i="0" baseline="0">
                <a:solidFill>
                  <a:schemeClr val="tx1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(MONTSERRAT SEMIBOLD, 22 PT.)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98E89A4-76DA-5344-8A9B-C35058B8A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876335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(MONTSERRAT BOLD, 30 PT.)</a:t>
            </a:r>
          </a:p>
        </p:txBody>
      </p:sp>
    </p:spTree>
    <p:extLst>
      <p:ext uri="{BB962C8B-B14F-4D97-AF65-F5344CB8AC3E}">
        <p14:creationId xmlns:p14="http://schemas.microsoft.com/office/powerpoint/2010/main" val="242930136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34B669A-D9E9-7E44-ABF0-9F1DEF3275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044992"/>
            <a:ext cx="8197114" cy="225176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="1" i="0" baseline="0">
                <a:solidFill>
                  <a:schemeClr val="accent6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b="1" i="0" baseline="0">
                <a:solidFill>
                  <a:schemeClr val="accent6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2pPr>
            <a:lvl3pPr marL="1200150" indent="-285750">
              <a:buSzPct val="100000"/>
              <a:buFont typeface="Arial" panose="020B0604020202020204" pitchFamily="34" charset="0"/>
              <a:buChar char="•"/>
              <a:defRPr sz="1400" b="1" i="0" baseline="0">
                <a:solidFill>
                  <a:schemeClr val="accent6"/>
                </a:solidFill>
                <a:latin typeface="Montserrat SemiBold" pitchFamily="2" charset="77"/>
                <a:ea typeface="Montserrat SemiBold" pitchFamily="2" charset="77"/>
                <a:cs typeface="Montserrat SemiBold" pitchFamily="2" charset="77"/>
              </a:defRPr>
            </a:lvl3pPr>
            <a:lvl4pPr marL="1543050" indent="-171450">
              <a:buFont typeface="Arial" panose="020B0604020202020204" pitchFamily="34" charset="0"/>
              <a:buChar char="•"/>
              <a:defRPr sz="1200" b="1" i="0" baseline="0">
                <a:solidFill>
                  <a:schemeClr val="accent6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4pPr>
            <a:lvl5pPr marL="2000250" indent="-171450">
              <a:buFont typeface="Arial" panose="020B0604020202020204" pitchFamily="34" charset="0"/>
              <a:buChar char="•"/>
              <a:defRPr sz="1000" b="1" i="0" baseline="0">
                <a:solidFill>
                  <a:schemeClr val="accent6"/>
                </a:solidFill>
                <a:latin typeface="Montserrat ExtraBold" pitchFamily="2" charset="77"/>
                <a:ea typeface="Montserrat ExtraBold" pitchFamily="2" charset="77"/>
                <a:cs typeface="Montserrat ExtraBold" pitchFamily="2" charset="77"/>
              </a:defRPr>
            </a:lvl5pPr>
          </a:lstStyle>
          <a:p>
            <a:pPr lvl="0"/>
            <a:r>
              <a:rPr lang="en-US" dirty="0"/>
              <a:t>Content here (Montserrat </a:t>
            </a:r>
            <a:r>
              <a:rPr lang="en-US" dirty="0" err="1"/>
              <a:t>SemiBold</a:t>
            </a:r>
            <a:r>
              <a:rPr lang="en-US" dirty="0"/>
              <a:t>, 18 pt.)</a:t>
            </a:r>
          </a:p>
          <a:p>
            <a:pPr lvl="1"/>
            <a:r>
              <a:rPr lang="en-US" dirty="0"/>
              <a:t>Second sub-bullet (Montserrat </a:t>
            </a:r>
            <a:r>
              <a:rPr lang="en-US" dirty="0" err="1"/>
              <a:t>SemiBold</a:t>
            </a:r>
            <a:r>
              <a:rPr lang="en-US" dirty="0"/>
              <a:t>, 16 pt.)</a:t>
            </a:r>
          </a:p>
          <a:p>
            <a:pPr lvl="2"/>
            <a:r>
              <a:rPr lang="en-US" dirty="0"/>
              <a:t>Third sub-bullet (Montserrat </a:t>
            </a:r>
            <a:r>
              <a:rPr lang="en-US" dirty="0" err="1"/>
              <a:t>SemiBold</a:t>
            </a:r>
            <a:r>
              <a:rPr lang="en-US" dirty="0"/>
              <a:t>, 14 pt.)</a:t>
            </a:r>
          </a:p>
          <a:p>
            <a:pPr lvl="3"/>
            <a:r>
              <a:rPr lang="en-US" dirty="0"/>
              <a:t>Fourth sub-bullet (Montserrat Bold, 12 pt.)</a:t>
            </a:r>
          </a:p>
          <a:p>
            <a:pPr lvl="4"/>
            <a:r>
              <a:rPr lang="en-US" dirty="0"/>
              <a:t>Fifth sub-bullet (Montserrat </a:t>
            </a:r>
            <a:r>
              <a:rPr lang="en-US" dirty="0" err="1"/>
              <a:t>ExtraBold</a:t>
            </a:r>
            <a:r>
              <a:rPr lang="en-US" dirty="0"/>
              <a:t>, 10 pt.)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00026C-947F-5B49-A5BD-78FBB46A8B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876335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(MONTSERRAT BOLD, 30 PT.)</a:t>
            </a:r>
          </a:p>
        </p:txBody>
      </p:sp>
    </p:spTree>
    <p:extLst>
      <p:ext uri="{BB962C8B-B14F-4D97-AF65-F5344CB8AC3E}">
        <p14:creationId xmlns:p14="http://schemas.microsoft.com/office/powerpoint/2010/main" val="389039207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58" r:id="rId2"/>
    <p:sldLayoutId id="2147483659" r:id="rId3"/>
    <p:sldLayoutId id="2147483680" r:id="rId4"/>
    <p:sldLayoutId id="2147483661" r:id="rId5"/>
  </p:sldLayoutIdLst>
  <p:transition spd="med">
    <p:pull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66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3" r:id="rId2"/>
    <p:sldLayoutId id="2147483674" r:id="rId3"/>
    <p:sldLayoutId id="2147483675" r:id="rId4"/>
    <p:sldLayoutId id="2147483677" r:id="rId5"/>
  </p:sldLayoutIdLst>
  <p:transition spd="med">
    <p:pull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3" r:id="rId2"/>
    <p:sldLayoutId id="2147483663" r:id="rId3"/>
    <p:sldLayoutId id="2147483664" r:id="rId4"/>
    <p:sldLayoutId id="2147483665" r:id="rId5"/>
  </p:sldLayoutIdLst>
  <p:transition spd="med">
    <p:pull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15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2" r:id="rId5"/>
  </p:sldLayoutIdLst>
  <p:transition spd="med">
    <p:pull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19" y="90310"/>
            <a:ext cx="8197852" cy="24445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/>
              <a:t>Super Basic Palindromes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By Samuel Fulbright</a:t>
            </a:r>
            <a:endParaRPr lang="en-US" dirty="0"/>
          </a:p>
        </p:txBody>
      </p:sp>
      <p:pic>
        <p:nvPicPr>
          <p:cNvPr id="8" name="Picture 7" descr="A pyramid of words&#10;&#10;Description automatically generated">
            <a:extLst>
              <a:ext uri="{FF2B5EF4-FFF2-40B4-BE49-F238E27FC236}">
                <a16:creationId xmlns:a16="http://schemas.microsoft.com/office/drawing/2014/main" id="{5ECC4FF4-0BDF-0CF3-CB89-6B105E8092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89" r="14953" b="5792"/>
          <a:stretch/>
        </p:blipFill>
        <p:spPr>
          <a:xfrm>
            <a:off x="4951273" y="2034363"/>
            <a:ext cx="3710718" cy="2762920"/>
          </a:xfrm>
          <a:prstGeom prst="rect">
            <a:avLst/>
          </a:prstGeom>
          <a:ln w="12700">
            <a:solidFill>
              <a:schemeClr val="accent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3848747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C1F9FF-E565-A94E-47CF-EE82B1F74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959" y="853554"/>
            <a:ext cx="6224084" cy="39038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A1FC40-21AC-A099-DE76-6B1FAD81A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391" y="853554"/>
            <a:ext cx="5325218" cy="38676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6B40C9-BC40-D732-5AD3-005CB59DD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075" y="853554"/>
            <a:ext cx="4829849" cy="40296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81F531-36A1-21EC-C3FE-0D32B0983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2775" y="759640"/>
            <a:ext cx="5109518" cy="4217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AFF8ED-5494-7D36-ACDC-321F2A4C9F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9958" y="853554"/>
            <a:ext cx="6224084" cy="367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71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24ED2-448C-CB7A-D547-0D273A31D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6D10D8-1739-D68B-6566-85C8850A2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37" y="1360575"/>
            <a:ext cx="5624503" cy="963391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D324F4-8222-16DA-4290-FBC98567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97114" cy="99377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II: The Math- Digit Formula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625EDA-B478-035B-F47B-C863FBEB6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71" y="3279056"/>
            <a:ext cx="4497734" cy="468346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B5275E1-A6DB-D013-B443-95B683667F85}"/>
              </a:ext>
            </a:extLst>
          </p:cNvPr>
          <p:cNvGrpSpPr/>
          <p:nvPr/>
        </p:nvGrpSpPr>
        <p:grpSpPr>
          <a:xfrm>
            <a:off x="6479823" y="1206261"/>
            <a:ext cx="2517422" cy="3826933"/>
            <a:chOff x="6479823" y="1206261"/>
            <a:chExt cx="2517422" cy="382693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3FB083-17E1-5EB6-C3F3-6840B16ED0F1}"/>
                </a:ext>
              </a:extLst>
            </p:cNvPr>
            <p:cNvGrpSpPr/>
            <p:nvPr/>
          </p:nvGrpSpPr>
          <p:grpSpPr>
            <a:xfrm>
              <a:off x="6479823" y="1206261"/>
              <a:ext cx="2517422" cy="3826933"/>
              <a:chOff x="6479823" y="519288"/>
              <a:chExt cx="2517422" cy="382693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88FA305-05BA-72C5-DC15-923ACB42944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479823" y="519288"/>
                <a:ext cx="2517422" cy="3826933"/>
              </a:xfrm>
              <a:prstGeom prst="rect">
                <a:avLst/>
              </a:prstGeom>
              <a:ln w="95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CEAF53-3824-D963-5616-4B6C82234C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8429" y="635620"/>
                <a:ext cx="1740209" cy="369332"/>
              </a:xfrm>
              <a:prstGeom prst="rect">
                <a:avLst/>
              </a:prstGeom>
              <a:noFill/>
              <a:ln w="127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  <a:latin typeface="Montserrat SemiBold" panose="00000700000000000000" pitchFamily="2" charset="0"/>
                  </a:rPr>
                  <a:t>Formula Box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E307AF-5B39-06DA-61CD-E4327CB4F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4381" y="1758295"/>
              <a:ext cx="2243499" cy="354642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6F31D79-4FDA-4D09-B0CE-49227D053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87" y="1352551"/>
            <a:ext cx="5624503" cy="963391"/>
          </a:xfrm>
          <a:prstGeom prst="rect">
            <a:avLst/>
          </a:prstGeom>
          <a:ln>
            <a:solidFill>
              <a:schemeClr val="accent6"/>
            </a:solidFill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405C04-3214-72CF-2670-8373C18B1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765" y="2889401"/>
            <a:ext cx="2283271" cy="356666"/>
          </a:xfrm>
          <a:prstGeom prst="rect">
            <a:avLst/>
          </a:prstGeom>
          <a:ln>
            <a:solidFill>
              <a:schemeClr val="accent6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4916247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50035 0.4617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17" y="230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2D0E90-AE1E-F8DA-A476-D26E7B883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311" y="963124"/>
            <a:ext cx="5925377" cy="39343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E83430-D08E-3F42-1BDF-114C6BC37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705" y="934545"/>
            <a:ext cx="5458587" cy="3991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CD9B29-AEDC-AC7C-8F2F-F0ADA269F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075" y="842661"/>
            <a:ext cx="4829849" cy="40201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3F04F0-DCDD-E0D1-D914-D0EF68FB9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8153" y="901203"/>
            <a:ext cx="3867690" cy="40582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E691A2-5EAE-C2B6-10A1-EEC9FF287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8234" y="963124"/>
            <a:ext cx="3267531" cy="36295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A666A7-4354-FA6C-2E8D-E2C95A5EB5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889" y="772126"/>
            <a:ext cx="3142217" cy="43778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741692-142B-5226-F8ED-799BBDED64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3501" y="772126"/>
            <a:ext cx="5136998" cy="431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758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57A5B-FEF2-C202-C61E-F6849B111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804EE-6BC5-1125-1620-7F3A4F24C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97114" cy="993775"/>
          </a:xfrm>
        </p:spPr>
        <p:txBody>
          <a:bodyPr/>
          <a:lstStyle/>
          <a:p>
            <a:r>
              <a:rPr lang="en-US" dirty="0"/>
              <a:t>II: The Math- ‘b to 10’ Formula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A28C77-3CBC-43CA-CAD8-214D4EEA151B}"/>
              </a:ext>
            </a:extLst>
          </p:cNvPr>
          <p:cNvGrpSpPr/>
          <p:nvPr/>
        </p:nvGrpSpPr>
        <p:grpSpPr>
          <a:xfrm>
            <a:off x="6479823" y="1206261"/>
            <a:ext cx="2517422" cy="3826933"/>
            <a:chOff x="6479823" y="1206261"/>
            <a:chExt cx="2517422" cy="38269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04B771C-1506-FA7F-2859-34D9AE2BC497}"/>
                </a:ext>
              </a:extLst>
            </p:cNvPr>
            <p:cNvGrpSpPr/>
            <p:nvPr/>
          </p:nvGrpSpPr>
          <p:grpSpPr>
            <a:xfrm>
              <a:off x="6479823" y="1206261"/>
              <a:ext cx="2517422" cy="3826933"/>
              <a:chOff x="6479823" y="519288"/>
              <a:chExt cx="2517422" cy="382693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5B38FC7-C813-09E5-9AA8-15E5B05948B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479823" y="519288"/>
                <a:ext cx="2517422" cy="3826933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186BCA-E59D-48EB-758F-10CD96FD95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8429" y="635620"/>
                <a:ext cx="1740209" cy="369332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  <a:latin typeface="Montserrat SemiBold" panose="00000700000000000000" pitchFamily="2" charset="0"/>
                  </a:rPr>
                  <a:t>Formula Box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F6718C-81B7-D90A-9A68-58CBDB15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4381" y="1758295"/>
              <a:ext cx="2243499" cy="354642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1B9A2DE-A4FB-DDEB-BD9D-139523D70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17" y="1197633"/>
            <a:ext cx="2841455" cy="96334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68784E-40AD-AF51-4F79-24C015699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83" y="2319308"/>
            <a:ext cx="6145889" cy="136428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32AB46-75C9-9D29-59C6-D2E4D0004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765" y="2889401"/>
            <a:ext cx="2283271" cy="356666"/>
          </a:xfrm>
          <a:prstGeom prst="rect">
            <a:avLst/>
          </a:prstGeom>
          <a:ln>
            <a:solidFill>
              <a:schemeClr val="accent6"/>
            </a:solidFill>
          </a:ln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F7FED4-80FE-D4AE-8367-E88E0FFD2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3683" y="4000368"/>
            <a:ext cx="2269172" cy="388674"/>
          </a:xfrm>
          <a:prstGeom prst="rect">
            <a:avLst/>
          </a:prstGeom>
          <a:ln>
            <a:solidFill>
              <a:schemeClr val="accent6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05612627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F88F76-7D26-990C-0BC1-95A072607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442" y="845918"/>
            <a:ext cx="4999115" cy="429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27769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9E589-A442-62A7-224E-73662115E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C0E5-DA91-E2B9-1C88-1410833A5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97114" cy="993775"/>
          </a:xfrm>
        </p:spPr>
        <p:txBody>
          <a:bodyPr/>
          <a:lstStyle/>
          <a:p>
            <a:r>
              <a:rPr lang="en-US" dirty="0"/>
              <a:t>II: The Math- ‘10 to b’ Method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77515F-63D1-F5AA-9E95-A30ED0234D91}"/>
              </a:ext>
            </a:extLst>
          </p:cNvPr>
          <p:cNvGrpSpPr/>
          <p:nvPr/>
        </p:nvGrpSpPr>
        <p:grpSpPr>
          <a:xfrm>
            <a:off x="6479823" y="1206261"/>
            <a:ext cx="2517422" cy="3826933"/>
            <a:chOff x="6479823" y="1206261"/>
            <a:chExt cx="2517422" cy="38269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D16975-66E6-7627-F357-0FEC001A2D4D}"/>
                </a:ext>
              </a:extLst>
            </p:cNvPr>
            <p:cNvGrpSpPr/>
            <p:nvPr/>
          </p:nvGrpSpPr>
          <p:grpSpPr>
            <a:xfrm>
              <a:off x="6479823" y="1206261"/>
              <a:ext cx="2517422" cy="3826933"/>
              <a:chOff x="6479823" y="519288"/>
              <a:chExt cx="2517422" cy="382693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F3A9561-3B39-7C85-0A36-EB4F97046E7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479823" y="519288"/>
                <a:ext cx="2517422" cy="3826933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502AD4-3A91-D2D1-48BA-B8C9480100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8429" y="635620"/>
                <a:ext cx="1740209" cy="369332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  <a:latin typeface="Montserrat SemiBold" panose="00000700000000000000" pitchFamily="2" charset="0"/>
                  </a:rPr>
                  <a:t>Formula Box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00319F-D954-E3D3-BD1E-4E24B4137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4381" y="1758295"/>
              <a:ext cx="2243499" cy="354642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5073E41-30C6-6D52-3C36-D4039A2F4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19" y="1220116"/>
            <a:ext cx="4036638" cy="1674263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86E569-E819-82D9-97FF-F43A3FF95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25" y="3120720"/>
            <a:ext cx="3821815" cy="1518856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64241E6A-CE5B-0459-808D-1693457AEFB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01267" y="3053854"/>
            <a:ext cx="848190" cy="804397"/>
          </a:xfrm>
          <a:prstGeom prst="bentConnector3">
            <a:avLst>
              <a:gd name="adj1" fmla="val 99445"/>
            </a:avLst>
          </a:prstGeom>
          <a:ln>
            <a:solidFill>
              <a:schemeClr val="accent6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979F8B3A-5783-66F1-F78F-BB072F327C2F}"/>
              </a:ext>
            </a:extLst>
          </p:cNvPr>
          <p:cNvCxnSpPr>
            <a:cxnSpLocks/>
          </p:cNvCxnSpPr>
          <p:nvPr/>
        </p:nvCxnSpPr>
        <p:spPr>
          <a:xfrm rot="10800000">
            <a:off x="4867637" y="2022782"/>
            <a:ext cx="1051900" cy="884915"/>
          </a:xfrm>
          <a:prstGeom prst="bentConnector3">
            <a:avLst>
              <a:gd name="adj1" fmla="val 327"/>
            </a:avLst>
          </a:prstGeom>
          <a:ln>
            <a:solidFill>
              <a:schemeClr val="accent6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147AA313-0BD9-4D6B-23AC-1B57C7FB8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765" y="2889401"/>
            <a:ext cx="2283271" cy="356666"/>
          </a:xfrm>
          <a:prstGeom prst="rect">
            <a:avLst/>
          </a:prstGeom>
          <a:ln>
            <a:solidFill>
              <a:schemeClr val="accent6"/>
            </a:solidFill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6969E87-1804-2099-E927-46BC6108D5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3683" y="4000368"/>
            <a:ext cx="2269172" cy="388674"/>
          </a:xfrm>
          <a:prstGeom prst="rect">
            <a:avLst/>
          </a:prstGeom>
          <a:ln>
            <a:solidFill>
              <a:schemeClr val="accent6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32377816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1D403-6A41-1591-72EA-D93F3C534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7FD95-5A2B-CEF2-EF6E-FC1E57811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97114" cy="993775"/>
          </a:xfrm>
        </p:spPr>
        <p:txBody>
          <a:bodyPr/>
          <a:lstStyle/>
          <a:p>
            <a:r>
              <a:rPr lang="en-US" dirty="0"/>
              <a:t>II: The Math- ‘10 to b’ Method 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1763E1-5C27-70F2-12C3-3BDC0E3F9409}"/>
              </a:ext>
            </a:extLst>
          </p:cNvPr>
          <p:cNvGrpSpPr/>
          <p:nvPr/>
        </p:nvGrpSpPr>
        <p:grpSpPr>
          <a:xfrm>
            <a:off x="6479823" y="1206261"/>
            <a:ext cx="2517422" cy="3826933"/>
            <a:chOff x="6479823" y="1206261"/>
            <a:chExt cx="2517422" cy="38269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E94EBF1-D8F0-029E-6047-CEE90CF451AC}"/>
                </a:ext>
              </a:extLst>
            </p:cNvPr>
            <p:cNvGrpSpPr/>
            <p:nvPr/>
          </p:nvGrpSpPr>
          <p:grpSpPr>
            <a:xfrm>
              <a:off x="6479823" y="1206261"/>
              <a:ext cx="2517422" cy="3826933"/>
              <a:chOff x="6479823" y="519288"/>
              <a:chExt cx="2517422" cy="382693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B8FEFF-7E9C-2498-61C0-899AF98920D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479823" y="519288"/>
                <a:ext cx="2517422" cy="3826933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4B45D6-EEAC-8BA1-DE62-19339C9EEF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8429" y="635620"/>
                <a:ext cx="1740209" cy="369332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  <a:latin typeface="Montserrat SemiBold" panose="00000700000000000000" pitchFamily="2" charset="0"/>
                  </a:rPr>
                  <a:t>Formula Box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26AF4EB-192E-C045-65B1-0E89CDB2D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4381" y="1758295"/>
              <a:ext cx="2243499" cy="354642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B1E04CC-04EC-5E8E-EB7F-32A48616D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532" y="3119727"/>
            <a:ext cx="3081473" cy="1365097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9D7B2B-A0BB-AFF9-2B96-0993F27D8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6" y="1206653"/>
            <a:ext cx="3098761" cy="2526966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087F0D-69AF-AD09-E914-E51357340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4532" y="1206261"/>
            <a:ext cx="3096056" cy="1395607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E9D9F4-EE11-D92D-3F6D-B12D631BF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765" y="2889401"/>
            <a:ext cx="2283271" cy="356666"/>
          </a:xfrm>
          <a:prstGeom prst="rect">
            <a:avLst/>
          </a:prstGeom>
          <a:ln>
            <a:solidFill>
              <a:schemeClr val="accent6"/>
            </a:solidFill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01F18E-67AE-68C0-43BC-23053BEE51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3683" y="4000368"/>
            <a:ext cx="2269172" cy="388674"/>
          </a:xfrm>
          <a:prstGeom prst="rect">
            <a:avLst/>
          </a:prstGeom>
          <a:ln>
            <a:solidFill>
              <a:schemeClr val="accent6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54070647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01DF99-D1F2-363B-CA26-C82195D05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629" y="1042685"/>
            <a:ext cx="2800741" cy="33056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E6F04C-2BE5-9E52-8EB7-63C83E865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287" y="1390485"/>
            <a:ext cx="3591426" cy="11812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2A30D9-4AB6-A9B2-8920-81B889339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524" y="976901"/>
            <a:ext cx="2876951" cy="38867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335E62-13FE-B9BA-E0F1-676623CC7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326" y="745013"/>
            <a:ext cx="5893346" cy="43984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1B896B-64C0-574B-9B3F-E745755472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7184" y="710655"/>
            <a:ext cx="6206110" cy="4409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BCDE69-3562-C8D3-2AC2-16D4A23A96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0706" y="976901"/>
            <a:ext cx="6182588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718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05088-0F24-82BE-5740-F0C3EF8EA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10CD-E984-0448-8187-D8EE7044E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4" y="844655"/>
            <a:ext cx="8184662" cy="5372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2800" dirty="0"/>
              <a:t>IV: The Coding- 1</a:t>
            </a:r>
            <a:r>
              <a:rPr lang="en-US" sz="2800" baseline="30000" dirty="0"/>
              <a:t>st</a:t>
            </a:r>
            <a:r>
              <a:rPr lang="en-US" sz="2800" dirty="0"/>
              <a:t> Set of Formulas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2F8079-6790-A03B-0039-376F55B1C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326" y="1535869"/>
            <a:ext cx="2641996" cy="92939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4514B3-8B6E-78CC-63D0-B76A2BC65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14" y="1607270"/>
            <a:ext cx="2217979" cy="350608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D9E48D-E135-E2CB-0AFF-7F59D4D22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456" y="2705743"/>
            <a:ext cx="3134035" cy="222610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CF31FA-F3AB-CA78-456C-6475E7D7B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87" y="3295656"/>
            <a:ext cx="3870631" cy="604625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325FDD5-F65A-69C7-4284-671133862F7A}"/>
              </a:ext>
            </a:extLst>
          </p:cNvPr>
          <p:cNvCxnSpPr>
            <a:cxnSpLocks/>
          </p:cNvCxnSpPr>
          <p:nvPr/>
        </p:nvCxnSpPr>
        <p:spPr>
          <a:xfrm>
            <a:off x="3286340" y="1782574"/>
            <a:ext cx="1367105" cy="296823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0E6D8409-5E4A-621D-A220-95A597F66A9E}"/>
              </a:ext>
            </a:extLst>
          </p:cNvPr>
          <p:cNvCxnSpPr>
            <a:cxnSpLocks/>
          </p:cNvCxnSpPr>
          <p:nvPr/>
        </p:nvCxnSpPr>
        <p:spPr>
          <a:xfrm>
            <a:off x="4105545" y="3533847"/>
            <a:ext cx="858341" cy="577515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287311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357AB-B47C-F943-D2B2-FA1CDC88E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0F4B8-01D3-6EA3-E0FE-966C5823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4" y="844655"/>
            <a:ext cx="8184662" cy="5372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2800" dirty="0"/>
              <a:t>IV: The Coding- 2</a:t>
            </a:r>
            <a:r>
              <a:rPr lang="en-US" sz="2800" baseline="30000" dirty="0"/>
              <a:t>nd</a:t>
            </a:r>
            <a:r>
              <a:rPr lang="en-US" sz="2800" dirty="0"/>
              <a:t> Set of Formulas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2D44F9-D417-BF24-1ED9-371F8FE61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116" y="1457968"/>
            <a:ext cx="4688877" cy="1478208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123EBF-5D56-4484-B65A-8333BC0C6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4" y="2096324"/>
            <a:ext cx="3745175" cy="641491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04B8EE-7AFB-FE52-E276-E470B1985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116" y="3121375"/>
            <a:ext cx="4632364" cy="1922868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367D5F-C6AA-A479-CB8F-9D538F5D7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04" y="3761549"/>
            <a:ext cx="3930277" cy="872454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4C59AD53-1D80-566A-ADE4-57A2E1EC119B}"/>
              </a:ext>
            </a:extLst>
          </p:cNvPr>
          <p:cNvCxnSpPr>
            <a:cxnSpLocks/>
          </p:cNvCxnSpPr>
          <p:nvPr/>
        </p:nvCxnSpPr>
        <p:spPr>
          <a:xfrm flipV="1">
            <a:off x="2149643" y="1643170"/>
            <a:ext cx="1989220" cy="382272"/>
          </a:xfrm>
          <a:prstGeom prst="bentConnector3">
            <a:avLst>
              <a:gd name="adj1" fmla="val -461"/>
            </a:avLst>
          </a:prstGeom>
          <a:ln>
            <a:solidFill>
              <a:schemeClr val="accent6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8252AE92-D287-60DC-2830-173C31012431}"/>
              </a:ext>
            </a:extLst>
          </p:cNvPr>
          <p:cNvCxnSpPr>
            <a:cxnSpLocks/>
          </p:cNvCxnSpPr>
          <p:nvPr/>
        </p:nvCxnSpPr>
        <p:spPr>
          <a:xfrm flipV="1">
            <a:off x="2075143" y="3403218"/>
            <a:ext cx="2063722" cy="254383"/>
          </a:xfrm>
          <a:prstGeom prst="bentConnector3">
            <a:avLst>
              <a:gd name="adj1" fmla="val 361"/>
            </a:avLst>
          </a:prstGeom>
          <a:ln>
            <a:solidFill>
              <a:schemeClr val="accent6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47902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4CB58-978F-E82C-C145-3278AE85E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3767A-10A6-4D84-A99F-F557073D65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1800" dirty="0">
                <a:solidFill>
                  <a:srgbClr val="BA0C2F"/>
                </a:solidFill>
                <a:latin typeface="Montserrat" pitchFamily="2" charset="77"/>
              </a:rPr>
              <a:t>Palindromic Numbers</a:t>
            </a:r>
          </a:p>
          <a:p>
            <a:pPr>
              <a:lnSpc>
                <a:spcPct val="200000"/>
              </a:lnSpc>
            </a:pPr>
            <a:r>
              <a:rPr lang="en-US" sz="1800" dirty="0">
                <a:solidFill>
                  <a:srgbClr val="BA0C2F"/>
                </a:solidFill>
                <a:latin typeface="Montserrat" pitchFamily="2" charset="77"/>
              </a:rPr>
              <a:t>Bases and Base Conversion of Numbers</a:t>
            </a:r>
          </a:p>
          <a:p>
            <a:pPr>
              <a:lnSpc>
                <a:spcPct val="200000"/>
              </a:lnSpc>
            </a:pPr>
            <a:r>
              <a:rPr lang="en-US" sz="1800" dirty="0">
                <a:solidFill>
                  <a:srgbClr val="BA0C2F"/>
                </a:solidFill>
                <a:latin typeface="Montserrat" pitchFamily="2" charset="77"/>
              </a:rPr>
              <a:t>Formulas Using Summations</a:t>
            </a:r>
          </a:p>
          <a:p>
            <a:pPr>
              <a:lnSpc>
                <a:spcPct val="200000"/>
              </a:lnSpc>
            </a:pPr>
            <a:r>
              <a:rPr lang="en-US" sz="1800" dirty="0">
                <a:solidFill>
                  <a:srgbClr val="BA0C2F"/>
                </a:solidFill>
                <a:latin typeface="Montserrat" pitchFamily="2" charset="77"/>
              </a:rPr>
              <a:t>Coding in Python</a:t>
            </a:r>
          </a:p>
          <a:p>
            <a:endParaRPr lang="en-US" sz="1800" dirty="0">
              <a:solidFill>
                <a:srgbClr val="BA0C2F"/>
              </a:solidFill>
              <a:latin typeface="Montserrat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979242-6554-B0B1-4C5A-B54602E08BC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0375" y="1636064"/>
            <a:ext cx="8184662" cy="411171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Montserrat ExtraBold" pitchFamily="2" charset="77"/>
              </a:rPr>
              <a:t>Subject (Recreational Mathematics)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641D7F-60E8-EC56-BB2F-FB54FFB4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22" y="369285"/>
            <a:ext cx="8197109" cy="99377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3600" dirty="0">
                <a:solidFill>
                  <a:srgbClr val="BA0C2F"/>
                </a:solidFill>
                <a:latin typeface="Montserrat" pitchFamily="2" charset="77"/>
              </a:rPr>
              <a:t>I: Introduction</a:t>
            </a:r>
          </a:p>
        </p:txBody>
      </p:sp>
      <p:pic>
        <p:nvPicPr>
          <p:cNvPr id="5" name="Picture 4" descr="A blackboard with math equations&#10;&#10;Description automatically generated">
            <a:extLst>
              <a:ext uri="{FF2B5EF4-FFF2-40B4-BE49-F238E27FC236}">
                <a16:creationId xmlns:a16="http://schemas.microsoft.com/office/drawing/2014/main" id="{1C5121DE-030B-84CA-344E-99752A221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949" y="2320239"/>
            <a:ext cx="3193993" cy="2395495"/>
          </a:xfrm>
          <a:prstGeom prst="rect">
            <a:avLst/>
          </a:prstGeom>
          <a:ln w="127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468310266">
                  <a:custGeom>
                    <a:avLst/>
                    <a:gdLst>
                      <a:gd name="connsiteX0" fmla="*/ 0 w 3193993"/>
                      <a:gd name="connsiteY0" fmla="*/ 0 h 2395495"/>
                      <a:gd name="connsiteX1" fmla="*/ 500392 w 3193993"/>
                      <a:gd name="connsiteY1" fmla="*/ 0 h 2395495"/>
                      <a:gd name="connsiteX2" fmla="*/ 1032724 w 3193993"/>
                      <a:gd name="connsiteY2" fmla="*/ 0 h 2395495"/>
                      <a:gd name="connsiteX3" fmla="*/ 1469237 w 3193993"/>
                      <a:gd name="connsiteY3" fmla="*/ 0 h 2395495"/>
                      <a:gd name="connsiteX4" fmla="*/ 1937689 w 3193993"/>
                      <a:gd name="connsiteY4" fmla="*/ 0 h 2395495"/>
                      <a:gd name="connsiteX5" fmla="*/ 2470021 w 3193993"/>
                      <a:gd name="connsiteY5" fmla="*/ 0 h 2395495"/>
                      <a:gd name="connsiteX6" fmla="*/ 3193993 w 3193993"/>
                      <a:gd name="connsiteY6" fmla="*/ 0 h 2395495"/>
                      <a:gd name="connsiteX7" fmla="*/ 3193993 w 3193993"/>
                      <a:gd name="connsiteY7" fmla="*/ 598874 h 2395495"/>
                      <a:gd name="connsiteX8" fmla="*/ 3193993 w 3193993"/>
                      <a:gd name="connsiteY8" fmla="*/ 1125883 h 2395495"/>
                      <a:gd name="connsiteX9" fmla="*/ 3193993 w 3193993"/>
                      <a:gd name="connsiteY9" fmla="*/ 1724756 h 2395495"/>
                      <a:gd name="connsiteX10" fmla="*/ 3193993 w 3193993"/>
                      <a:gd name="connsiteY10" fmla="*/ 2395495 h 2395495"/>
                      <a:gd name="connsiteX11" fmla="*/ 2693601 w 3193993"/>
                      <a:gd name="connsiteY11" fmla="*/ 2395495 h 2395495"/>
                      <a:gd name="connsiteX12" fmla="*/ 2161269 w 3193993"/>
                      <a:gd name="connsiteY12" fmla="*/ 2395495 h 2395495"/>
                      <a:gd name="connsiteX13" fmla="*/ 1692816 w 3193993"/>
                      <a:gd name="connsiteY13" fmla="*/ 2395495 h 2395495"/>
                      <a:gd name="connsiteX14" fmla="*/ 1224364 w 3193993"/>
                      <a:gd name="connsiteY14" fmla="*/ 2395495 h 2395495"/>
                      <a:gd name="connsiteX15" fmla="*/ 723972 w 3193993"/>
                      <a:gd name="connsiteY15" fmla="*/ 2395495 h 2395495"/>
                      <a:gd name="connsiteX16" fmla="*/ 0 w 3193993"/>
                      <a:gd name="connsiteY16" fmla="*/ 2395495 h 2395495"/>
                      <a:gd name="connsiteX17" fmla="*/ 0 w 3193993"/>
                      <a:gd name="connsiteY17" fmla="*/ 1748711 h 2395495"/>
                      <a:gd name="connsiteX18" fmla="*/ 0 w 3193993"/>
                      <a:gd name="connsiteY18" fmla="*/ 1173793 h 2395495"/>
                      <a:gd name="connsiteX19" fmla="*/ 0 w 3193993"/>
                      <a:gd name="connsiteY19" fmla="*/ 550964 h 2395495"/>
                      <a:gd name="connsiteX20" fmla="*/ 0 w 3193993"/>
                      <a:gd name="connsiteY20" fmla="*/ 0 h 2395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193993" h="2395495" fill="none" extrusionOk="0">
                        <a:moveTo>
                          <a:pt x="0" y="0"/>
                        </a:moveTo>
                        <a:cubicBezTo>
                          <a:pt x="137106" y="-29057"/>
                          <a:pt x="286144" y="13222"/>
                          <a:pt x="500392" y="0"/>
                        </a:cubicBezTo>
                        <a:cubicBezTo>
                          <a:pt x="714640" y="-13222"/>
                          <a:pt x="786225" y="7262"/>
                          <a:pt x="1032724" y="0"/>
                        </a:cubicBezTo>
                        <a:cubicBezTo>
                          <a:pt x="1279223" y="-7262"/>
                          <a:pt x="1304479" y="51013"/>
                          <a:pt x="1469237" y="0"/>
                        </a:cubicBezTo>
                        <a:cubicBezTo>
                          <a:pt x="1633995" y="-51013"/>
                          <a:pt x="1721277" y="31861"/>
                          <a:pt x="1937689" y="0"/>
                        </a:cubicBezTo>
                        <a:cubicBezTo>
                          <a:pt x="2154101" y="-31861"/>
                          <a:pt x="2274538" y="36188"/>
                          <a:pt x="2470021" y="0"/>
                        </a:cubicBezTo>
                        <a:cubicBezTo>
                          <a:pt x="2665504" y="-36188"/>
                          <a:pt x="2969146" y="63647"/>
                          <a:pt x="3193993" y="0"/>
                        </a:cubicBezTo>
                        <a:cubicBezTo>
                          <a:pt x="3251081" y="134086"/>
                          <a:pt x="3127808" y="418684"/>
                          <a:pt x="3193993" y="598874"/>
                        </a:cubicBezTo>
                        <a:cubicBezTo>
                          <a:pt x="3260178" y="779064"/>
                          <a:pt x="3172640" y="1013702"/>
                          <a:pt x="3193993" y="1125883"/>
                        </a:cubicBezTo>
                        <a:cubicBezTo>
                          <a:pt x="3215346" y="1238064"/>
                          <a:pt x="3130747" y="1448975"/>
                          <a:pt x="3193993" y="1724756"/>
                        </a:cubicBezTo>
                        <a:cubicBezTo>
                          <a:pt x="3257239" y="2000537"/>
                          <a:pt x="3193136" y="2217998"/>
                          <a:pt x="3193993" y="2395495"/>
                        </a:cubicBezTo>
                        <a:cubicBezTo>
                          <a:pt x="3021979" y="2396434"/>
                          <a:pt x="2834191" y="2391105"/>
                          <a:pt x="2693601" y="2395495"/>
                        </a:cubicBezTo>
                        <a:cubicBezTo>
                          <a:pt x="2553011" y="2399885"/>
                          <a:pt x="2288816" y="2364941"/>
                          <a:pt x="2161269" y="2395495"/>
                        </a:cubicBezTo>
                        <a:cubicBezTo>
                          <a:pt x="2033722" y="2426049"/>
                          <a:pt x="1870787" y="2372453"/>
                          <a:pt x="1692816" y="2395495"/>
                        </a:cubicBezTo>
                        <a:cubicBezTo>
                          <a:pt x="1514845" y="2418537"/>
                          <a:pt x="1446071" y="2382348"/>
                          <a:pt x="1224364" y="2395495"/>
                        </a:cubicBezTo>
                        <a:cubicBezTo>
                          <a:pt x="1002657" y="2408642"/>
                          <a:pt x="879045" y="2381917"/>
                          <a:pt x="723972" y="2395495"/>
                        </a:cubicBezTo>
                        <a:cubicBezTo>
                          <a:pt x="568899" y="2409073"/>
                          <a:pt x="355527" y="2386425"/>
                          <a:pt x="0" y="2395495"/>
                        </a:cubicBezTo>
                        <a:cubicBezTo>
                          <a:pt x="-35613" y="2181825"/>
                          <a:pt x="49077" y="2006665"/>
                          <a:pt x="0" y="1748711"/>
                        </a:cubicBezTo>
                        <a:cubicBezTo>
                          <a:pt x="-49077" y="1490757"/>
                          <a:pt x="30691" y="1458035"/>
                          <a:pt x="0" y="1173793"/>
                        </a:cubicBezTo>
                        <a:cubicBezTo>
                          <a:pt x="-30691" y="889551"/>
                          <a:pt x="63696" y="846058"/>
                          <a:pt x="0" y="550964"/>
                        </a:cubicBezTo>
                        <a:cubicBezTo>
                          <a:pt x="-63696" y="255870"/>
                          <a:pt x="25908" y="116664"/>
                          <a:pt x="0" y="0"/>
                        </a:cubicBezTo>
                        <a:close/>
                      </a:path>
                      <a:path w="3193993" h="2395495" stroke="0" extrusionOk="0">
                        <a:moveTo>
                          <a:pt x="0" y="0"/>
                        </a:moveTo>
                        <a:cubicBezTo>
                          <a:pt x="259298" y="-46446"/>
                          <a:pt x="387660" y="43331"/>
                          <a:pt x="596212" y="0"/>
                        </a:cubicBezTo>
                        <a:cubicBezTo>
                          <a:pt x="804764" y="-43331"/>
                          <a:pt x="896126" y="6552"/>
                          <a:pt x="1160484" y="0"/>
                        </a:cubicBezTo>
                        <a:cubicBezTo>
                          <a:pt x="1424842" y="-6552"/>
                          <a:pt x="1508506" y="17280"/>
                          <a:pt x="1756696" y="0"/>
                        </a:cubicBezTo>
                        <a:cubicBezTo>
                          <a:pt x="2004886" y="-17280"/>
                          <a:pt x="2079854" y="39284"/>
                          <a:pt x="2320968" y="0"/>
                        </a:cubicBezTo>
                        <a:cubicBezTo>
                          <a:pt x="2562082" y="-39284"/>
                          <a:pt x="2986186" y="18453"/>
                          <a:pt x="3193993" y="0"/>
                        </a:cubicBezTo>
                        <a:cubicBezTo>
                          <a:pt x="3252518" y="277392"/>
                          <a:pt x="3160341" y="481015"/>
                          <a:pt x="3193993" y="646784"/>
                        </a:cubicBezTo>
                        <a:cubicBezTo>
                          <a:pt x="3227645" y="812553"/>
                          <a:pt x="3149784" y="962890"/>
                          <a:pt x="3193993" y="1245657"/>
                        </a:cubicBezTo>
                        <a:cubicBezTo>
                          <a:pt x="3238202" y="1528424"/>
                          <a:pt x="3167069" y="1689578"/>
                          <a:pt x="3193993" y="1868486"/>
                        </a:cubicBezTo>
                        <a:cubicBezTo>
                          <a:pt x="3220917" y="2047394"/>
                          <a:pt x="3162643" y="2165931"/>
                          <a:pt x="3193993" y="2395495"/>
                        </a:cubicBezTo>
                        <a:cubicBezTo>
                          <a:pt x="2985617" y="2427331"/>
                          <a:pt x="2941008" y="2374597"/>
                          <a:pt x="2757481" y="2395495"/>
                        </a:cubicBezTo>
                        <a:cubicBezTo>
                          <a:pt x="2573954" y="2416393"/>
                          <a:pt x="2348779" y="2362326"/>
                          <a:pt x="2225148" y="2395495"/>
                        </a:cubicBezTo>
                        <a:cubicBezTo>
                          <a:pt x="2101517" y="2428664"/>
                          <a:pt x="1874807" y="2383643"/>
                          <a:pt x="1628936" y="2395495"/>
                        </a:cubicBezTo>
                        <a:cubicBezTo>
                          <a:pt x="1383065" y="2407347"/>
                          <a:pt x="1322907" y="2357621"/>
                          <a:pt x="1096604" y="2395495"/>
                        </a:cubicBezTo>
                        <a:cubicBezTo>
                          <a:pt x="870301" y="2433369"/>
                          <a:pt x="679769" y="2364976"/>
                          <a:pt x="564272" y="2395495"/>
                        </a:cubicBezTo>
                        <a:cubicBezTo>
                          <a:pt x="448775" y="2426014"/>
                          <a:pt x="234981" y="2368295"/>
                          <a:pt x="0" y="2395495"/>
                        </a:cubicBezTo>
                        <a:cubicBezTo>
                          <a:pt x="-59398" y="2158847"/>
                          <a:pt x="11576" y="1953865"/>
                          <a:pt x="0" y="1748711"/>
                        </a:cubicBezTo>
                        <a:cubicBezTo>
                          <a:pt x="-11576" y="1543557"/>
                          <a:pt x="50601" y="1416909"/>
                          <a:pt x="0" y="1197748"/>
                        </a:cubicBezTo>
                        <a:cubicBezTo>
                          <a:pt x="-50601" y="978587"/>
                          <a:pt x="21978" y="769599"/>
                          <a:pt x="0" y="646784"/>
                        </a:cubicBezTo>
                        <a:cubicBezTo>
                          <a:pt x="-21978" y="523969"/>
                          <a:pt x="20223" y="2429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6734888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8BE33-A81A-8544-F5DB-E76859581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583F3-D053-1649-57DD-C0E29DB3A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4" y="844655"/>
            <a:ext cx="8184662" cy="5372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2800" dirty="0"/>
              <a:t>IV: The Coding- Last Formula!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F3559A-5ECF-C72F-B3B6-11D1A89DC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207" y="1519456"/>
            <a:ext cx="3342874" cy="3473327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F735E4-0323-5B6C-9232-BFE337EF0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70" y="2137372"/>
            <a:ext cx="4795076" cy="2161473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8C4BE02D-3C2A-2755-50AC-9C3F169BB408}"/>
              </a:ext>
            </a:extLst>
          </p:cNvPr>
          <p:cNvCxnSpPr>
            <a:cxnSpLocks/>
          </p:cNvCxnSpPr>
          <p:nvPr/>
        </p:nvCxnSpPr>
        <p:spPr>
          <a:xfrm>
            <a:off x="2598822" y="4482624"/>
            <a:ext cx="2502567" cy="391884"/>
          </a:xfrm>
          <a:prstGeom prst="bentConnector3">
            <a:avLst>
              <a:gd name="adj1" fmla="val 275"/>
            </a:avLst>
          </a:prstGeom>
          <a:ln>
            <a:solidFill>
              <a:schemeClr val="accent6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401728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64262-3E2F-43E1-638F-3A9B72087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E33A-4A86-FF9F-6CD2-EFFC1DBD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4" y="844655"/>
            <a:ext cx="8184662" cy="5372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2800" dirty="0"/>
              <a:t>IV: The Coding- Graphing Palindromicity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976311-91BA-DBF7-3304-3B3FD9E5C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91875"/>
            <a:ext cx="4269492" cy="3429332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424A58FC-EF9A-7EE4-9E4A-A522F05B60F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622547" y="2172561"/>
            <a:ext cx="3031959" cy="2069431"/>
          </a:xfrm>
          <a:prstGeom prst="bentConnector3">
            <a:avLst>
              <a:gd name="adj1" fmla="val -5102"/>
            </a:avLst>
          </a:prstGeom>
          <a:ln>
            <a:solidFill>
              <a:schemeClr val="accent6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ADE26C16-F5B2-0F1A-5472-412152850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08" y="1821925"/>
            <a:ext cx="3319027" cy="2832691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8398504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E9722-B9EA-9B95-9EB2-55E51EE9C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D91910-FE27-0933-805A-447FB1110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77" y="96253"/>
            <a:ext cx="6461642" cy="572413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rgbClr val="BA0C2F"/>
                </a:solidFill>
              </a:rPr>
              <a:t>V</a:t>
            </a:r>
            <a:r>
              <a:rPr lang="en-US" sz="3600" dirty="0">
                <a:solidFill>
                  <a:srgbClr val="BA0C2F"/>
                </a:solidFill>
                <a:latin typeface="Montserrat" pitchFamily="2" charset="77"/>
              </a:rPr>
              <a:t>: Results- Graphs</a:t>
            </a:r>
          </a:p>
        </p:txBody>
      </p:sp>
      <p:pic>
        <p:nvPicPr>
          <p:cNvPr id="8" name="Picture 7" descr="A graph with blue dots and lines&#10;&#10;Description automatically generated">
            <a:extLst>
              <a:ext uri="{FF2B5EF4-FFF2-40B4-BE49-F238E27FC236}">
                <a16:creationId xmlns:a16="http://schemas.microsoft.com/office/drawing/2014/main" id="{D00A8A35-75B4-FEDD-6BB7-F56599950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6" y="706776"/>
            <a:ext cx="6033126" cy="427859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A028E724-2C6D-CD40-6B69-840C0928702B}"/>
              </a:ext>
            </a:extLst>
          </p:cNvPr>
          <p:cNvCxnSpPr>
            <a:cxnSpLocks/>
          </p:cNvCxnSpPr>
          <p:nvPr/>
        </p:nvCxnSpPr>
        <p:spPr>
          <a:xfrm flipV="1">
            <a:off x="3733227" y="1161907"/>
            <a:ext cx="2949456" cy="2076307"/>
          </a:xfrm>
          <a:prstGeom prst="bentConnector3">
            <a:avLst>
              <a:gd name="adj1" fmla="val 116"/>
            </a:avLst>
          </a:prstGeom>
          <a:ln>
            <a:solidFill>
              <a:schemeClr val="accent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526AE89-F457-588D-A6AF-BFBB6E4C3ADF}"/>
              </a:ext>
            </a:extLst>
          </p:cNvPr>
          <p:cNvSpPr txBox="1"/>
          <p:nvPr/>
        </p:nvSpPr>
        <p:spPr>
          <a:xfrm>
            <a:off x="6717058" y="962526"/>
            <a:ext cx="1986929" cy="15696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#: 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Palindromicity: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B(4)= 313</a:t>
            </a:r>
          </a:p>
          <a:p>
            <a:r>
              <a:rPr lang="en-US" sz="1600" dirty="0"/>
              <a:t>B(6)= 131</a:t>
            </a:r>
          </a:p>
          <a:p>
            <a:r>
              <a:rPr lang="en-US" sz="1600" dirty="0"/>
              <a:t>B(10)= 55</a:t>
            </a:r>
          </a:p>
        </p:txBody>
      </p:sp>
    </p:spTree>
    <p:extLst>
      <p:ext uri="{BB962C8B-B14F-4D97-AF65-F5344CB8AC3E}">
        <p14:creationId xmlns:p14="http://schemas.microsoft.com/office/powerpoint/2010/main" val="10564701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D0863-BD54-47B5-D9AE-F03E0512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92792A-5C22-7BC2-17D4-98F324F3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77" y="96253"/>
            <a:ext cx="6461642" cy="572413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rgbClr val="BA0C2F"/>
                </a:solidFill>
              </a:rPr>
              <a:t>V</a:t>
            </a:r>
            <a:r>
              <a:rPr lang="en-US" sz="3600" dirty="0">
                <a:solidFill>
                  <a:srgbClr val="BA0C2F"/>
                </a:solidFill>
                <a:latin typeface="Montserrat" pitchFamily="2" charset="77"/>
              </a:rPr>
              <a:t>: Results- Graphs</a:t>
            </a:r>
          </a:p>
        </p:txBody>
      </p:sp>
      <p:pic>
        <p:nvPicPr>
          <p:cNvPr id="10" name="Picture 9" descr="A graph of numbers with blue dots&#10;&#10;Description automatically generated">
            <a:extLst>
              <a:ext uri="{FF2B5EF4-FFF2-40B4-BE49-F238E27FC236}">
                <a16:creationId xmlns:a16="http://schemas.microsoft.com/office/drawing/2014/main" id="{31B9C3E3-0F91-498D-750A-B310AFBA4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4" y="716672"/>
            <a:ext cx="6143386" cy="43237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cxnSp>
        <p:nvCxnSpPr>
          <p:cNvPr id="2" name="Connector: Elbow 1">
            <a:extLst>
              <a:ext uri="{FF2B5EF4-FFF2-40B4-BE49-F238E27FC236}">
                <a16:creationId xmlns:a16="http://schemas.microsoft.com/office/drawing/2014/main" id="{DF02730F-D4C0-A023-351D-34EAE9C134C1}"/>
              </a:ext>
            </a:extLst>
          </p:cNvPr>
          <p:cNvCxnSpPr>
            <a:cxnSpLocks/>
          </p:cNvCxnSpPr>
          <p:nvPr/>
        </p:nvCxnSpPr>
        <p:spPr>
          <a:xfrm flipV="1">
            <a:off x="4336728" y="1196283"/>
            <a:ext cx="2311579" cy="2091710"/>
          </a:xfrm>
          <a:prstGeom prst="bentConnector3">
            <a:avLst>
              <a:gd name="adj1" fmla="val -562"/>
            </a:avLst>
          </a:prstGeom>
          <a:ln>
            <a:solidFill>
              <a:schemeClr val="accent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B840080-8825-4E06-2410-D1D05733BB3F}"/>
              </a:ext>
            </a:extLst>
          </p:cNvPr>
          <p:cNvSpPr txBox="1"/>
          <p:nvPr/>
        </p:nvSpPr>
        <p:spPr>
          <a:xfrm>
            <a:off x="6717058" y="962526"/>
            <a:ext cx="1986929" cy="15696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#: 656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Palindromicity: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B(3)= 220022</a:t>
            </a:r>
          </a:p>
          <a:p>
            <a:r>
              <a:rPr lang="en-US" sz="1600" dirty="0"/>
              <a:t>B(9)= 808</a:t>
            </a:r>
          </a:p>
          <a:p>
            <a:r>
              <a:rPr lang="en-US" sz="1600" dirty="0"/>
              <a:t>B(10)= 656</a:t>
            </a:r>
          </a:p>
        </p:txBody>
      </p:sp>
    </p:spTree>
    <p:extLst>
      <p:ext uri="{BB962C8B-B14F-4D97-AF65-F5344CB8AC3E}">
        <p14:creationId xmlns:p14="http://schemas.microsoft.com/office/powerpoint/2010/main" val="5062419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01556-F75A-9B2C-3E5A-8C31A4AE9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numbers and numbers&#10;&#10;Description automatically generated">
            <a:extLst>
              <a:ext uri="{FF2B5EF4-FFF2-40B4-BE49-F238E27FC236}">
                <a16:creationId xmlns:a16="http://schemas.microsoft.com/office/drawing/2014/main" id="{47152400-2279-C308-0B1E-56C9D3412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3" y="716672"/>
            <a:ext cx="6199903" cy="433058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E680AAF-C6D8-9A79-8BE4-110885E99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77" y="96253"/>
            <a:ext cx="6461642" cy="572413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rgbClr val="BA0C2F"/>
                </a:solidFill>
              </a:rPr>
              <a:t>V</a:t>
            </a:r>
            <a:r>
              <a:rPr lang="en-US" sz="3600" dirty="0">
                <a:solidFill>
                  <a:srgbClr val="BA0C2F"/>
                </a:solidFill>
                <a:latin typeface="Montserrat" pitchFamily="2" charset="77"/>
              </a:rPr>
              <a:t>: Results- Graphs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BEE77EB5-7D0F-EABA-0AD4-AF36121EF61E}"/>
              </a:ext>
            </a:extLst>
          </p:cNvPr>
          <p:cNvCxnSpPr>
            <a:cxnSpLocks/>
          </p:cNvCxnSpPr>
          <p:nvPr/>
        </p:nvCxnSpPr>
        <p:spPr>
          <a:xfrm flipV="1">
            <a:off x="2839453" y="1381913"/>
            <a:ext cx="4035735" cy="2193185"/>
          </a:xfrm>
          <a:prstGeom prst="bentConnector3">
            <a:avLst>
              <a:gd name="adj1" fmla="val 256"/>
            </a:avLst>
          </a:prstGeom>
          <a:ln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33DCD53-C556-6453-E14B-D886907D73AE}"/>
              </a:ext>
            </a:extLst>
          </p:cNvPr>
          <p:cNvSpPr txBox="1"/>
          <p:nvPr/>
        </p:nvSpPr>
        <p:spPr>
          <a:xfrm>
            <a:off x="6981754" y="962526"/>
            <a:ext cx="1986929" cy="132343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#: 3663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Palindromicity: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B(8)=7117</a:t>
            </a:r>
          </a:p>
          <a:p>
            <a:r>
              <a:rPr lang="en-US" sz="1600" dirty="0"/>
              <a:t>B(10)= 3663</a:t>
            </a:r>
          </a:p>
        </p:txBody>
      </p:sp>
    </p:spTree>
    <p:extLst>
      <p:ext uri="{BB962C8B-B14F-4D97-AF65-F5344CB8AC3E}">
        <p14:creationId xmlns:p14="http://schemas.microsoft.com/office/powerpoint/2010/main" val="37428237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BF8BC-1515-6909-3F7C-EBB2B8A71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49FD4C-0ECD-C52E-198A-08F066D0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77" y="96253"/>
            <a:ext cx="6461642" cy="572413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rgbClr val="BA0C2F"/>
                </a:solidFill>
              </a:rPr>
              <a:t>V</a:t>
            </a:r>
            <a:r>
              <a:rPr lang="en-US" sz="3600" dirty="0">
                <a:solidFill>
                  <a:srgbClr val="BA0C2F"/>
                </a:solidFill>
                <a:latin typeface="Montserrat" pitchFamily="2" charset="77"/>
              </a:rPr>
              <a:t>: Results- Graphs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4FBF682-340C-D3AD-9908-30FB151A8705}"/>
              </a:ext>
            </a:extLst>
          </p:cNvPr>
          <p:cNvSpPr txBox="1">
            <a:spLocks/>
          </p:cNvSpPr>
          <p:nvPr/>
        </p:nvSpPr>
        <p:spPr>
          <a:xfrm>
            <a:off x="133661" y="871174"/>
            <a:ext cx="2369760" cy="3275424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</a:rPr>
              <a:t>D(0,10</a:t>
            </a:r>
            <a:r>
              <a:rPr lang="en-US" sz="2000" baseline="30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]:</a:t>
            </a:r>
          </a:p>
          <a:p>
            <a:endParaRPr lang="en-US" sz="2000" dirty="0">
              <a:solidFill>
                <a:schemeClr val="accent2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accent2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accent2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accent2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</a:rPr>
              <a:t>D(0,10</a:t>
            </a:r>
            <a:r>
              <a:rPr lang="en-US" sz="2000" baseline="30000" dirty="0">
                <a:solidFill>
                  <a:schemeClr val="accent2"/>
                </a:solidFill>
              </a:rPr>
              <a:t>3</a:t>
            </a:r>
            <a:r>
              <a:rPr lang="en-US" sz="2000" dirty="0">
                <a:solidFill>
                  <a:schemeClr val="accent2"/>
                </a:solidFill>
              </a:rPr>
              <a:t>]: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accent2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accent2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accent2"/>
              </a:solidFill>
            </a:endParaRPr>
          </a:p>
          <a:p>
            <a:endParaRPr lang="en-US" sz="2000" dirty="0">
              <a:solidFill>
                <a:schemeClr val="accent2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</a:rPr>
              <a:t>D(0,10</a:t>
            </a:r>
            <a:r>
              <a:rPr lang="en-US" sz="2000" baseline="30000" dirty="0">
                <a:solidFill>
                  <a:schemeClr val="accent2"/>
                </a:solidFill>
              </a:rPr>
              <a:t>4</a:t>
            </a:r>
            <a:r>
              <a:rPr lang="en-US" sz="2000" dirty="0">
                <a:solidFill>
                  <a:schemeClr val="accent2"/>
                </a:solidFill>
              </a:rPr>
              <a:t>]: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E49078F-6BB5-DE2B-75B1-80C4DA221E3F}"/>
              </a:ext>
            </a:extLst>
          </p:cNvPr>
          <p:cNvSpPr txBox="1">
            <a:spLocks/>
          </p:cNvSpPr>
          <p:nvPr/>
        </p:nvSpPr>
        <p:spPr>
          <a:xfrm>
            <a:off x="4386323" y="806852"/>
            <a:ext cx="2369760" cy="3275424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</a:rPr>
              <a:t>D(0,10</a:t>
            </a:r>
            <a:r>
              <a:rPr lang="en-US" sz="2000" baseline="30000" dirty="0">
                <a:solidFill>
                  <a:schemeClr val="accent2"/>
                </a:solidFill>
              </a:rPr>
              <a:t>5</a:t>
            </a:r>
            <a:r>
              <a:rPr lang="en-US" sz="2000" dirty="0">
                <a:solidFill>
                  <a:schemeClr val="accent2"/>
                </a:solidFill>
              </a:rPr>
              <a:t>]:</a:t>
            </a:r>
          </a:p>
          <a:p>
            <a:endParaRPr lang="en-US" sz="2000" dirty="0">
              <a:solidFill>
                <a:schemeClr val="accent2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accent2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accent2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accent2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</a:rPr>
              <a:t>D(0,10</a:t>
            </a:r>
            <a:r>
              <a:rPr lang="en-US" sz="2000" baseline="30000" dirty="0">
                <a:solidFill>
                  <a:schemeClr val="accent2"/>
                </a:solidFill>
              </a:rPr>
              <a:t>6</a:t>
            </a:r>
            <a:r>
              <a:rPr lang="en-US" sz="2000" dirty="0">
                <a:solidFill>
                  <a:schemeClr val="accent2"/>
                </a:solidFill>
              </a:rPr>
              <a:t>]: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accent2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accent2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accent2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accent2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</a:rPr>
              <a:t>D(0,10</a:t>
            </a:r>
            <a:r>
              <a:rPr lang="en-US" sz="2000" baseline="30000" dirty="0">
                <a:solidFill>
                  <a:schemeClr val="accent2"/>
                </a:solidFill>
              </a:rPr>
              <a:t>7</a:t>
            </a:r>
            <a:r>
              <a:rPr lang="en-US" sz="2000" dirty="0">
                <a:solidFill>
                  <a:schemeClr val="accent2"/>
                </a:solidFill>
              </a:rPr>
              <a:t>]:</a:t>
            </a:r>
          </a:p>
        </p:txBody>
      </p:sp>
      <p:pic>
        <p:nvPicPr>
          <p:cNvPr id="8" name="Picture 7" descr="A graph with blue dots and lines&#10;&#10;Description automatically generated">
            <a:extLst>
              <a:ext uri="{FF2B5EF4-FFF2-40B4-BE49-F238E27FC236}">
                <a16:creationId xmlns:a16="http://schemas.microsoft.com/office/drawing/2014/main" id="{D9CCD450-30C5-EC7B-77CD-373EAB23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093" y="774131"/>
            <a:ext cx="1830366" cy="129806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0" name="Picture 9" descr="A graph of numbers with blue dots&#10;&#10;Description automatically generated">
            <a:extLst>
              <a:ext uri="{FF2B5EF4-FFF2-40B4-BE49-F238E27FC236}">
                <a16:creationId xmlns:a16="http://schemas.microsoft.com/office/drawing/2014/main" id="{62F24117-E80C-BF87-C61B-341536399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085" y="2201053"/>
            <a:ext cx="1844374" cy="129806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2" name="Picture 11" descr="A graph of numbers and numbers&#10;&#10;Description automatically generated">
            <a:extLst>
              <a:ext uri="{FF2B5EF4-FFF2-40B4-BE49-F238E27FC236}">
                <a16:creationId xmlns:a16="http://schemas.microsoft.com/office/drawing/2014/main" id="{86B4CA3D-9D4A-FF5E-E09D-93D9A91B4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085" y="3627975"/>
            <a:ext cx="1844374" cy="128828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4" name="Picture 13" descr="A graph of numbers and a number in base&#10;&#10;Description automatically generated">
            <a:extLst>
              <a:ext uri="{FF2B5EF4-FFF2-40B4-BE49-F238E27FC236}">
                <a16:creationId xmlns:a16="http://schemas.microsoft.com/office/drawing/2014/main" id="{06D30861-5ADF-8BBD-484A-81B719B0F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936" y="774131"/>
            <a:ext cx="1877059" cy="129806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6" name="Picture 15" descr="A graph of numbers with blue circles&#10;&#10;Description automatically generated">
            <a:extLst>
              <a:ext uri="{FF2B5EF4-FFF2-40B4-BE49-F238E27FC236}">
                <a16:creationId xmlns:a16="http://schemas.microsoft.com/office/drawing/2014/main" id="{D01C7BF3-95BA-2728-02FB-4C01571D3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078" y="2205483"/>
            <a:ext cx="1812773" cy="129218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8" name="Picture 17" descr="A graph of numbers with blue circles&#10;&#10;Description automatically generated">
            <a:extLst>
              <a:ext uri="{FF2B5EF4-FFF2-40B4-BE49-F238E27FC236}">
                <a16:creationId xmlns:a16="http://schemas.microsoft.com/office/drawing/2014/main" id="{FF61104F-5988-8D58-DCD3-DCA5295CEF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9280" y="3633265"/>
            <a:ext cx="1830367" cy="1304723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260438519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A0798-68E3-86EE-FBA2-9DEA342A5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B12CD1-8C40-1707-8F1B-07F397D1A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77" y="96253"/>
            <a:ext cx="6461642" cy="572413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rgbClr val="BA0C2F"/>
                </a:solidFill>
              </a:rPr>
              <a:t>V</a:t>
            </a:r>
            <a:r>
              <a:rPr lang="en-US" sz="3600" dirty="0">
                <a:solidFill>
                  <a:srgbClr val="BA0C2F"/>
                </a:solidFill>
                <a:latin typeface="Montserrat" pitchFamily="2" charset="77"/>
              </a:rPr>
              <a:t>: Results- Postulates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32B3D3-8C60-EC6B-D154-5F102B80F18B}"/>
              </a:ext>
            </a:extLst>
          </p:cNvPr>
          <p:cNvSpPr txBox="1">
            <a:spLocks/>
          </p:cNvSpPr>
          <p:nvPr/>
        </p:nvSpPr>
        <p:spPr>
          <a:xfrm>
            <a:off x="256014" y="775015"/>
            <a:ext cx="3305333" cy="34601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math works!</a:t>
            </a:r>
          </a:p>
          <a:p>
            <a:r>
              <a:rPr lang="en-US" sz="2000" dirty="0"/>
              <a:t>Postulate I: </a:t>
            </a:r>
          </a:p>
          <a:p>
            <a:pPr lvl="1"/>
            <a:r>
              <a:rPr lang="en-US" sz="1600" dirty="0"/>
              <a:t>As you approach infinity, there will always be some number </a:t>
            </a:r>
            <a:r>
              <a:rPr lang="en-US" sz="1600" i="1" dirty="0"/>
              <a:t>a</a:t>
            </a:r>
            <a:r>
              <a:rPr lang="en-US" sz="1600" dirty="0"/>
              <a:t> which is palindromic in multiple bases</a:t>
            </a:r>
            <a:endParaRPr lang="en-US" sz="1200" dirty="0"/>
          </a:p>
          <a:p>
            <a:pPr lvl="2"/>
            <a:r>
              <a:rPr lang="en-US" sz="1200" dirty="0"/>
              <a:t>(Some number </a:t>
            </a:r>
            <a:r>
              <a:rPr lang="en-US" sz="1200" i="1" dirty="0"/>
              <a:t>a </a:t>
            </a:r>
            <a:r>
              <a:rPr lang="en-US" sz="1200" dirty="0"/>
              <a:t>will have palindromicity of 2 or greater)</a:t>
            </a:r>
          </a:p>
          <a:p>
            <a:r>
              <a:rPr lang="en-US" sz="2000" dirty="0"/>
              <a:t>Postulate II: </a:t>
            </a:r>
          </a:p>
          <a:p>
            <a:pPr lvl="1"/>
            <a:r>
              <a:rPr lang="en-US" sz="1600" dirty="0"/>
              <a:t>The palindromicity of any number </a:t>
            </a:r>
            <a:r>
              <a:rPr lang="en-US" sz="1600" i="1" dirty="0"/>
              <a:t>a </a:t>
            </a:r>
            <a:r>
              <a:rPr lang="en-US" sz="1600" dirty="0"/>
              <a:t>that is greater than 656 will always be less than or equal to 2. </a:t>
            </a:r>
          </a:p>
          <a:p>
            <a:endParaRPr lang="en-US" sz="2000" dirty="0"/>
          </a:p>
          <a:p>
            <a:pPr lvl="1"/>
            <a:endParaRPr lang="en-US" sz="1600" dirty="0"/>
          </a:p>
        </p:txBody>
      </p:sp>
      <p:pic>
        <p:nvPicPr>
          <p:cNvPr id="9" name="Picture 8" descr="A graph of numbers with blue circles&#10;&#10;Description automatically generated">
            <a:extLst>
              <a:ext uri="{FF2B5EF4-FFF2-40B4-BE49-F238E27FC236}">
                <a16:creationId xmlns:a16="http://schemas.microsoft.com/office/drawing/2014/main" id="{BB493440-12D2-85E3-4F35-B92B3E9D0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4" y="1262953"/>
            <a:ext cx="4353117" cy="3102991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074790793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94610-46AA-9BAD-914A-590BD37B1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82B8D6-BA28-075E-442C-275768ACF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77" y="96253"/>
            <a:ext cx="6461642" cy="572413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rgbClr val="BA0C2F"/>
                </a:solidFill>
              </a:rPr>
              <a:t>V</a:t>
            </a:r>
            <a:r>
              <a:rPr lang="en-US" sz="3600" dirty="0">
                <a:solidFill>
                  <a:srgbClr val="BA0C2F"/>
                </a:solidFill>
                <a:latin typeface="Montserrat" pitchFamily="2" charset="77"/>
              </a:rPr>
              <a:t>: Results- Future Goals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83BF99-2EE2-27E8-2117-5BE2554BB65F}"/>
              </a:ext>
            </a:extLst>
          </p:cNvPr>
          <p:cNvSpPr txBox="1">
            <a:spLocks/>
          </p:cNvSpPr>
          <p:nvPr/>
        </p:nvSpPr>
        <p:spPr>
          <a:xfrm>
            <a:off x="256014" y="775015"/>
            <a:ext cx="2954699" cy="34601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Optimize the Code</a:t>
            </a:r>
          </a:p>
          <a:p>
            <a:r>
              <a:rPr lang="en-US" sz="2000" dirty="0"/>
              <a:t>Expand Restrictions</a:t>
            </a:r>
          </a:p>
          <a:p>
            <a:pPr lvl="1"/>
            <a:r>
              <a:rPr lang="en-US" sz="2000" dirty="0"/>
              <a:t>More bases</a:t>
            </a:r>
          </a:p>
          <a:p>
            <a:pPr lvl="1"/>
            <a:r>
              <a:rPr lang="en-US" sz="2000" dirty="0"/>
              <a:t>Negative numbers</a:t>
            </a:r>
          </a:p>
          <a:p>
            <a:pPr lvl="1"/>
            <a:r>
              <a:rPr lang="en-US" sz="2000" dirty="0"/>
              <a:t>Decimals</a:t>
            </a:r>
          </a:p>
          <a:p>
            <a:r>
              <a:rPr lang="en-US" sz="2000" dirty="0"/>
              <a:t>Code Method I</a:t>
            </a:r>
          </a:p>
          <a:p>
            <a:pPr lvl="1"/>
            <a:r>
              <a:rPr lang="en-US" sz="2000" dirty="0"/>
              <a:t>Solution to Linear Equation is most likely faster than recursive formula</a:t>
            </a:r>
          </a:p>
          <a:p>
            <a:pPr lvl="1"/>
            <a:endParaRPr lang="en-US" sz="2000" dirty="0"/>
          </a:p>
        </p:txBody>
      </p:sp>
      <p:pic>
        <p:nvPicPr>
          <p:cNvPr id="5" name="Picture 4" descr="A computer screen with numbers and symbols&#10;&#10;Description automatically generated">
            <a:extLst>
              <a:ext uri="{FF2B5EF4-FFF2-40B4-BE49-F238E27FC236}">
                <a16:creationId xmlns:a16="http://schemas.microsoft.com/office/drawing/2014/main" id="{B16771AD-3A01-329C-311A-F3F45A8D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717" y="1153150"/>
            <a:ext cx="5410087" cy="3020089"/>
          </a:xfrm>
          <a:prstGeom prst="rect">
            <a:avLst/>
          </a:prstGeom>
          <a:ln w="12700"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8659567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CB0FB-EA13-371C-2CE0-C4CF9BF5F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F566B3-E84A-FCDC-1E23-A396E54C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77" y="96253"/>
            <a:ext cx="6461642" cy="572413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rgbClr val="BA0C2F"/>
                </a:solidFill>
                <a:latin typeface="Montserrat" pitchFamily="2" charset="77"/>
              </a:rPr>
              <a:t>Acknowledgements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88E169-0FC6-5A37-8BC3-FCB651C37D29}"/>
              </a:ext>
            </a:extLst>
          </p:cNvPr>
          <p:cNvSpPr txBox="1">
            <a:spLocks/>
          </p:cNvSpPr>
          <p:nvPr/>
        </p:nvSpPr>
        <p:spPr>
          <a:xfrm>
            <a:off x="524147" y="940020"/>
            <a:ext cx="1758416" cy="4556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KME Members</a:t>
            </a:r>
          </a:p>
          <a:p>
            <a:pPr lvl="1"/>
            <a:endParaRPr lang="en-US" sz="200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1EFB745-2B40-862B-3BFE-46DBCECCCD1E}"/>
              </a:ext>
            </a:extLst>
          </p:cNvPr>
          <p:cNvSpPr txBox="1">
            <a:spLocks/>
          </p:cNvSpPr>
          <p:nvPr/>
        </p:nvSpPr>
        <p:spPr>
          <a:xfrm>
            <a:off x="6389828" y="940020"/>
            <a:ext cx="1758416" cy="4556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Dr. Barker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3" name="Picture 2" descr="A logo of a symbol&#10;&#10;Description automatically generated with medium confidence">
            <a:extLst>
              <a:ext uri="{FF2B5EF4-FFF2-40B4-BE49-F238E27FC236}">
                <a16:creationId xmlns:a16="http://schemas.microsoft.com/office/drawing/2014/main" id="{91313072-8488-88B2-9E55-E6CDA1F57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47" y="1462830"/>
            <a:ext cx="2662744" cy="325253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6" descr="A person wearing a mask standing in front of a whiteboard&#10;&#10;Description automatically generated">
            <a:extLst>
              <a:ext uri="{FF2B5EF4-FFF2-40B4-BE49-F238E27FC236}">
                <a16:creationId xmlns:a16="http://schemas.microsoft.com/office/drawing/2014/main" id="{A8359705-2CA2-956C-C2C8-1D9A423D82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307" t="32379"/>
          <a:stretch/>
        </p:blipFill>
        <p:spPr>
          <a:xfrm>
            <a:off x="4853363" y="1667018"/>
            <a:ext cx="3834132" cy="256891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27884999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1800" b="0" dirty="0">
                <a:solidFill>
                  <a:srgbClr val="BA0C2F"/>
                </a:solidFill>
                <a:latin typeface="Montserrat" pitchFamily="2" charset="77"/>
              </a:rPr>
              <a:t>Exploring the relationship between palindromic numbers and the bases they are expressed in</a:t>
            </a:r>
          </a:p>
          <a:p>
            <a:pPr lvl="1"/>
            <a:r>
              <a:rPr lang="en-US" sz="1400" dirty="0">
                <a:solidFill>
                  <a:srgbClr val="BA0C2F"/>
                </a:solidFill>
                <a:latin typeface="Montserrat" pitchFamily="2" charset="77"/>
              </a:rPr>
              <a:t>In how many bases is an individual number expressed as a palindrome?</a:t>
            </a:r>
            <a:endParaRPr lang="en-US" sz="1400" b="0" dirty="0">
              <a:solidFill>
                <a:srgbClr val="BA0C2F"/>
              </a:solidFill>
              <a:latin typeface="Montserrat" pitchFamily="2" charset="77"/>
            </a:endParaRPr>
          </a:p>
          <a:p>
            <a:r>
              <a:rPr lang="en-US" sz="1800" dirty="0">
                <a:solidFill>
                  <a:srgbClr val="BA0C2F"/>
                </a:solidFill>
                <a:latin typeface="Montserrat" pitchFamily="2" charset="77"/>
              </a:rPr>
              <a:t>Mathematically define palindromic numbers with formula</a:t>
            </a:r>
          </a:p>
          <a:p>
            <a:r>
              <a:rPr lang="en-US" sz="1800" dirty="0">
                <a:solidFill>
                  <a:srgbClr val="BA0C2F"/>
                </a:solidFill>
                <a:latin typeface="Montserrat" pitchFamily="2" charset="77"/>
              </a:rPr>
              <a:t>Develop mathematical formulas to convert numbers from one base to another</a:t>
            </a:r>
          </a:p>
          <a:p>
            <a:r>
              <a:rPr lang="en-US" sz="1800" dirty="0">
                <a:solidFill>
                  <a:srgbClr val="BA0C2F"/>
                </a:solidFill>
                <a:latin typeface="Montserrat" pitchFamily="2" charset="77"/>
              </a:rPr>
              <a:t>Code these formulas into Python and record results with graphs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60375" y="1636064"/>
            <a:ext cx="8184662" cy="4111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Montserrat ExtraBold" pitchFamily="2" charset="77"/>
              </a:rPr>
              <a:t>My Research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922" y="369285"/>
            <a:ext cx="8197109" cy="993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3600" dirty="0">
                <a:solidFill>
                  <a:srgbClr val="BA0C2F"/>
                </a:solidFill>
                <a:latin typeface="Montserrat" pitchFamily="2" charset="77"/>
              </a:rPr>
              <a:t>I: Introduction</a:t>
            </a:r>
          </a:p>
        </p:txBody>
      </p:sp>
    </p:spTree>
    <p:extLst>
      <p:ext uri="{BB962C8B-B14F-4D97-AF65-F5344CB8AC3E}">
        <p14:creationId xmlns:p14="http://schemas.microsoft.com/office/powerpoint/2010/main" val="39898171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47924" y="1730667"/>
            <a:ext cx="4315987" cy="23659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2000" dirty="0"/>
              <a:t>Drury KME Meeting: Problem is Introduced</a:t>
            </a:r>
          </a:p>
          <a:p>
            <a:pPr lvl="1"/>
            <a:r>
              <a:rPr lang="en-US" sz="1600" dirty="0"/>
              <a:t>10001 is a palindrome in base 2</a:t>
            </a:r>
          </a:p>
          <a:p>
            <a:pPr lvl="1"/>
            <a:r>
              <a:rPr lang="en-US" sz="1600" dirty="0"/>
              <a:t>Is also a palindrome when converted to base 10 (33). </a:t>
            </a:r>
          </a:p>
          <a:p>
            <a:pPr lvl="2"/>
            <a:r>
              <a:rPr lang="en-US" sz="1200" dirty="0"/>
              <a:t>Palindromicity of 2!</a:t>
            </a:r>
          </a:p>
          <a:p>
            <a:r>
              <a:rPr lang="en-US" sz="2000" dirty="0"/>
              <a:t>Questions: </a:t>
            </a:r>
          </a:p>
          <a:p>
            <a:pPr lvl="1"/>
            <a:r>
              <a:rPr lang="en-US" sz="1600" dirty="0"/>
              <a:t>In how many bases is 10001 a palindrome? </a:t>
            </a:r>
          </a:p>
          <a:p>
            <a:pPr lvl="1"/>
            <a:r>
              <a:rPr lang="en-US" sz="1600" dirty="0"/>
              <a:t>How many numbers are palindromes in (2,3,4,...,N) bases?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14" y="844655"/>
            <a:ext cx="8184662" cy="5372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2800" dirty="0"/>
              <a:t>II: Beginning of Research and Inspiration</a:t>
            </a:r>
          </a:p>
        </p:txBody>
      </p:sp>
      <p:pic>
        <p:nvPicPr>
          <p:cNvPr id="5" name="Picture 4" descr="Close-up of a car dashboard&#10;&#10;Description automatically generated">
            <a:extLst>
              <a:ext uri="{FF2B5EF4-FFF2-40B4-BE49-F238E27FC236}">
                <a16:creationId xmlns:a16="http://schemas.microsoft.com/office/drawing/2014/main" id="{547CA389-9423-C50D-6165-9BF291C58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097" y="1869367"/>
            <a:ext cx="3957771" cy="263851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2275571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7923" y="1414156"/>
            <a:ext cx="8197114" cy="160896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Outline: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Restrict numbers to natural numbers (positive integers)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Restrict range of bases to 2-10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Definition of Palindrome: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A number that is equal to itself when fully reversed.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Can be a single digit number.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600" dirty="0"/>
              <a:t>Ex: 1221, 22, 111111, etc.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23" y="157021"/>
            <a:ext cx="8197114" cy="993775"/>
          </a:xfrm>
        </p:spPr>
        <p:txBody>
          <a:bodyPr/>
          <a:lstStyle/>
          <a:p>
            <a:r>
              <a:rPr lang="en-US" dirty="0"/>
              <a:t>III: The Math- Concepts and Outlining</a:t>
            </a:r>
          </a:p>
        </p:txBody>
      </p:sp>
    </p:spTree>
    <p:extLst>
      <p:ext uri="{BB962C8B-B14F-4D97-AF65-F5344CB8AC3E}">
        <p14:creationId xmlns:p14="http://schemas.microsoft.com/office/powerpoint/2010/main" val="160538552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002DF-3882-F154-0DF8-0BF761136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18FA3-B587-38E0-AC59-2C8E6F416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97114" cy="99377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II: The Math- # of Digits Formula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CB2F00-A5EC-45EC-2855-7FC3901B4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23" y="1452099"/>
            <a:ext cx="5411010" cy="2239302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1CACFA6-3579-4790-7AA5-CD5B93B5A7DD}"/>
              </a:ext>
            </a:extLst>
          </p:cNvPr>
          <p:cNvGrpSpPr/>
          <p:nvPr/>
        </p:nvGrpSpPr>
        <p:grpSpPr>
          <a:xfrm>
            <a:off x="6479823" y="1206261"/>
            <a:ext cx="2517422" cy="3826933"/>
            <a:chOff x="6479823" y="519288"/>
            <a:chExt cx="2517422" cy="382693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B9441C-1EC4-0497-C057-B57D6D2EEACD}"/>
                </a:ext>
              </a:extLst>
            </p:cNvPr>
            <p:cNvSpPr>
              <a:spLocks/>
            </p:cNvSpPr>
            <p:nvPr/>
          </p:nvSpPr>
          <p:spPr>
            <a:xfrm>
              <a:off x="6479823" y="519288"/>
              <a:ext cx="2517422" cy="3826933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D0C304-C5E0-256B-4890-B21086E17832}"/>
                </a:ext>
              </a:extLst>
            </p:cNvPr>
            <p:cNvSpPr txBox="1">
              <a:spLocks/>
            </p:cNvSpPr>
            <p:nvPr/>
          </p:nvSpPr>
          <p:spPr>
            <a:xfrm>
              <a:off x="6868429" y="635620"/>
              <a:ext cx="1740209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Montserrat SemiBold" panose="00000700000000000000" pitchFamily="2" charset="0"/>
                </a:rPr>
                <a:t>Formula Box</a:t>
              </a: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0F702688-28AC-0B17-713F-1401EBE0ECD5}"/>
              </a:ext>
            </a:extLst>
          </p:cNvPr>
          <p:cNvSpPr txBox="1">
            <a:spLocks/>
          </p:cNvSpPr>
          <p:nvPr/>
        </p:nvSpPr>
        <p:spPr>
          <a:xfrm>
            <a:off x="447923" y="1258159"/>
            <a:ext cx="3192738" cy="192947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2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r>
              <a:rPr lang="en-US" sz="1000" dirty="0"/>
              <a:t>Credits: Michael Albanese on </a:t>
            </a:r>
            <a:r>
              <a:rPr lang="en-US" sz="1000" dirty="0" err="1"/>
              <a:t>StackExchange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4519781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71470-4DD8-EC0D-7B94-B7DC201BA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E994FD-5766-7577-DF0B-B7A29A1EF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524" y="3589666"/>
            <a:ext cx="2243499" cy="35464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2123083-DD74-7B82-1AA1-CE27EA361179}"/>
              </a:ext>
            </a:extLst>
          </p:cNvPr>
          <p:cNvGrpSpPr/>
          <p:nvPr/>
        </p:nvGrpSpPr>
        <p:grpSpPr>
          <a:xfrm>
            <a:off x="6479823" y="1206261"/>
            <a:ext cx="2517422" cy="3826933"/>
            <a:chOff x="6479823" y="519288"/>
            <a:chExt cx="2517422" cy="382693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D73A56D-F303-A4F8-BBEA-5AAF4EBEE7DA}"/>
                </a:ext>
              </a:extLst>
            </p:cNvPr>
            <p:cNvSpPr>
              <a:spLocks/>
            </p:cNvSpPr>
            <p:nvPr/>
          </p:nvSpPr>
          <p:spPr>
            <a:xfrm>
              <a:off x="6479823" y="519288"/>
              <a:ext cx="2517422" cy="3826933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B308A1-DF18-1192-715B-A5B8C8720F24}"/>
                </a:ext>
              </a:extLst>
            </p:cNvPr>
            <p:cNvSpPr txBox="1">
              <a:spLocks/>
            </p:cNvSpPr>
            <p:nvPr/>
          </p:nvSpPr>
          <p:spPr>
            <a:xfrm>
              <a:off x="6868429" y="635620"/>
              <a:ext cx="1740209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Montserrat SemiBold" panose="00000700000000000000" pitchFamily="2" charset="0"/>
                </a:rPr>
                <a:t>Formula Box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F291AC-5574-EDB4-4026-374585535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97114" cy="99377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II: The Math- # of Digits Formula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F0A03-CADA-B171-18C8-CBB16C644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44" y="1148679"/>
            <a:ext cx="4018844" cy="222655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D3C26999-155A-40ED-D6A4-76E5C8425084}"/>
              </a:ext>
            </a:extLst>
          </p:cNvPr>
          <p:cNvCxnSpPr>
            <a:cxnSpLocks/>
          </p:cNvCxnSpPr>
          <p:nvPr/>
        </p:nvCxnSpPr>
        <p:spPr>
          <a:xfrm>
            <a:off x="2020712" y="3030268"/>
            <a:ext cx="970844" cy="785378"/>
          </a:xfrm>
          <a:prstGeom prst="bentConnector3">
            <a:avLst>
              <a:gd name="adj1" fmla="val -62791"/>
            </a:avLst>
          </a:prstGeom>
          <a:ln>
            <a:solidFill>
              <a:schemeClr val="accent6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CBCE1A3-2A5C-1EDD-9C35-E5DDBEEC7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626" y="3586741"/>
            <a:ext cx="2217979" cy="350608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0452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2.83951E-6 L 0.18889 -2.83951E-6 C 0.27379 -2.83951E-6 0.37882 -0.09876 0.37882 -0.17839 L 0.37882 -0.35586 " pathEditMode="relative" rAng="0" ptsTypes="AA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6" y="-17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15CDA4-2D80-9C9E-76CD-DBF42944D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014" y="768057"/>
            <a:ext cx="2319971" cy="424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2990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67716-D99D-3FAE-3860-D6D95B5CB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1DBD7-7FAA-D831-57BF-AB24A127E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97114" cy="99377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II: The Math- Inversion Formula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A5799B-F7D0-8E1B-AC5E-C5EC539E3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37" y="1292509"/>
            <a:ext cx="5745794" cy="897541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0BA542A-405C-D35E-C2FD-71FEA89F8367}"/>
              </a:ext>
            </a:extLst>
          </p:cNvPr>
          <p:cNvGrpSpPr/>
          <p:nvPr/>
        </p:nvGrpSpPr>
        <p:grpSpPr>
          <a:xfrm>
            <a:off x="6479823" y="1206261"/>
            <a:ext cx="2517422" cy="3826933"/>
            <a:chOff x="6479823" y="1206261"/>
            <a:chExt cx="2517422" cy="382693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DCC402E-09DC-43DF-4259-BD5EAC2BFE1C}"/>
                </a:ext>
              </a:extLst>
            </p:cNvPr>
            <p:cNvGrpSpPr/>
            <p:nvPr/>
          </p:nvGrpSpPr>
          <p:grpSpPr>
            <a:xfrm>
              <a:off x="6479823" y="1206261"/>
              <a:ext cx="2517422" cy="3826933"/>
              <a:chOff x="6479823" y="519288"/>
              <a:chExt cx="2517422" cy="382693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49A1D54-8A31-B3F4-AE6B-541FCEE85C9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479823" y="519288"/>
                <a:ext cx="2517422" cy="3826933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35E7CE-95F9-3AE8-96D0-D38E471059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8429" y="635620"/>
                <a:ext cx="1740209" cy="369332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  <a:latin typeface="Montserrat SemiBold" panose="00000700000000000000" pitchFamily="2" charset="0"/>
                  </a:rPr>
                  <a:t>Formula Box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ABF25BD-6CBF-DD95-ACDF-F05B7E358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4381" y="1758295"/>
              <a:ext cx="2243499" cy="354642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1E56DDC-113A-5F49-F044-BFB3C3914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0" y="1293659"/>
            <a:ext cx="5745794" cy="897541"/>
          </a:xfrm>
          <a:prstGeom prst="rect">
            <a:avLst/>
          </a:prstGeom>
          <a:ln>
            <a:solidFill>
              <a:schemeClr val="accent6"/>
            </a:solidFill>
          </a:ln>
          <a:effectLst/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4675E2BB-557C-5C16-E5EA-6E839115939D}"/>
              </a:ext>
            </a:extLst>
          </p:cNvPr>
          <p:cNvSpPr txBox="1">
            <a:spLocks/>
          </p:cNvSpPr>
          <p:nvPr/>
        </p:nvSpPr>
        <p:spPr>
          <a:xfrm>
            <a:off x="365421" y="1109787"/>
            <a:ext cx="4007198" cy="192947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2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r>
              <a:rPr lang="en-US" sz="1000" dirty="0"/>
              <a:t>Credits: </a:t>
            </a:r>
            <a:r>
              <a:rPr lang="en-US" sz="1000" dirty="0" err="1"/>
              <a:t>NeilRoy</a:t>
            </a:r>
            <a:r>
              <a:rPr lang="en-US" sz="1000" dirty="0"/>
              <a:t> and pshmath0 on </a:t>
            </a:r>
            <a:r>
              <a:rPr lang="en-US" sz="1000" dirty="0" err="1"/>
              <a:t>StackExchange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43981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46914E-7 L 0.48541 0.2626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71" y="13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3">
      <a:dk1>
        <a:srgbClr val="BA0C2F"/>
      </a:dk1>
      <a:lt1>
        <a:srgbClr val="888B8D"/>
      </a:lt1>
      <a:dk2>
        <a:srgbClr val="BA0C2F"/>
      </a:dk2>
      <a:lt2>
        <a:srgbClr val="FFFFFF"/>
      </a:lt2>
      <a:accent1>
        <a:srgbClr val="BA0C2F"/>
      </a:accent1>
      <a:accent2>
        <a:srgbClr val="888B8D"/>
      </a:accent2>
      <a:accent3>
        <a:srgbClr val="FFFFFF"/>
      </a:accent3>
      <a:accent4>
        <a:srgbClr val="D8D9DA"/>
      </a:accent4>
      <a:accent5>
        <a:srgbClr val="999999"/>
      </a:accent5>
      <a:accent6>
        <a:srgbClr val="000000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Custom 2">
      <a:dk1>
        <a:srgbClr val="BA0C2F"/>
      </a:dk1>
      <a:lt1>
        <a:srgbClr val="888B8D"/>
      </a:lt1>
      <a:dk2>
        <a:srgbClr val="BA0C2F"/>
      </a:dk2>
      <a:lt2>
        <a:srgbClr val="FFFFFF"/>
      </a:lt2>
      <a:accent1>
        <a:srgbClr val="BA0C2F"/>
      </a:accent1>
      <a:accent2>
        <a:srgbClr val="888B8D"/>
      </a:accent2>
      <a:accent3>
        <a:srgbClr val="FFFFFF"/>
      </a:accent3>
      <a:accent4>
        <a:srgbClr val="D8D9DA"/>
      </a:accent4>
      <a:accent5>
        <a:srgbClr val="999999"/>
      </a:accent5>
      <a:accent6>
        <a:srgbClr val="000000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BA0C2F 1">
      <a:dk1>
        <a:srgbClr val="BA0C2F"/>
      </a:dk1>
      <a:lt1>
        <a:srgbClr val="888B8D"/>
      </a:lt1>
      <a:dk2>
        <a:srgbClr val="BA0C2F"/>
      </a:dk2>
      <a:lt2>
        <a:srgbClr val="FFFFFF"/>
      </a:lt2>
      <a:accent1>
        <a:srgbClr val="BA0C2F"/>
      </a:accent1>
      <a:accent2>
        <a:srgbClr val="888B8D"/>
      </a:accent2>
      <a:accent3>
        <a:srgbClr val="FFFFFF"/>
      </a:accent3>
      <a:accent4>
        <a:srgbClr val="D8D9DA"/>
      </a:accent4>
      <a:accent5>
        <a:srgbClr val="999999"/>
      </a:accent5>
      <a:accent6>
        <a:srgbClr val="000000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BA0C2F 1">
      <a:dk1>
        <a:srgbClr val="BA0C2F"/>
      </a:dk1>
      <a:lt1>
        <a:srgbClr val="888B8D"/>
      </a:lt1>
      <a:dk2>
        <a:srgbClr val="BA0C2F"/>
      </a:dk2>
      <a:lt2>
        <a:srgbClr val="FFFFFF"/>
      </a:lt2>
      <a:accent1>
        <a:srgbClr val="BA0C2F"/>
      </a:accent1>
      <a:accent2>
        <a:srgbClr val="888B8D"/>
      </a:accent2>
      <a:accent3>
        <a:srgbClr val="FFFFFF"/>
      </a:accent3>
      <a:accent4>
        <a:srgbClr val="D8D9DA"/>
      </a:accent4>
      <a:accent5>
        <a:srgbClr val="999999"/>
      </a:accent5>
      <a:accent6>
        <a:srgbClr val="000000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6293</TotalTime>
  <Words>517</Words>
  <Application>Microsoft Office PowerPoint</Application>
  <PresentationFormat>On-screen Show (16:9)</PresentationFormat>
  <Paragraphs>113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Encode Sans Normal Black</vt:lpstr>
      <vt:lpstr>Arial</vt:lpstr>
      <vt:lpstr>Calibri</vt:lpstr>
      <vt:lpstr>Courier New</vt:lpstr>
      <vt:lpstr>Montserrat</vt:lpstr>
      <vt:lpstr>Montserrat Black</vt:lpstr>
      <vt:lpstr>Montserrat ExtraBold</vt:lpstr>
      <vt:lpstr>Montserrat SemiBold</vt:lpstr>
      <vt:lpstr>Custom Design</vt:lpstr>
      <vt:lpstr>2_Custom Design</vt:lpstr>
      <vt:lpstr>1_Custom Design</vt:lpstr>
      <vt:lpstr>3_Custom Design</vt:lpstr>
      <vt:lpstr>Super Basic Palindromes  By Samuel Fulbright</vt:lpstr>
      <vt:lpstr>I: Introduction</vt:lpstr>
      <vt:lpstr>I: Introduction</vt:lpstr>
      <vt:lpstr>II: Beginning of Research and Inspiration</vt:lpstr>
      <vt:lpstr>III: The Math- Concepts and Outlining</vt:lpstr>
      <vt:lpstr>II: The Math- # of Digits Formula</vt:lpstr>
      <vt:lpstr>II: The Math- # of Digits Formula</vt:lpstr>
      <vt:lpstr>PowerPoint Presentation</vt:lpstr>
      <vt:lpstr>II: The Math- Inversion Formula</vt:lpstr>
      <vt:lpstr>PowerPoint Presentation</vt:lpstr>
      <vt:lpstr>II: The Math- Digit Formula</vt:lpstr>
      <vt:lpstr>PowerPoint Presentation</vt:lpstr>
      <vt:lpstr>II: The Math- ‘b to 10’ Formula</vt:lpstr>
      <vt:lpstr>PowerPoint Presentation</vt:lpstr>
      <vt:lpstr>II: The Math- ‘10 to b’ Method 1</vt:lpstr>
      <vt:lpstr>II: The Math- ‘10 to b’ Method 2</vt:lpstr>
      <vt:lpstr>PowerPoint Presentation</vt:lpstr>
      <vt:lpstr>IV: The Coding- 1st Set of Formulas</vt:lpstr>
      <vt:lpstr>IV: The Coding- 2nd Set of Formulas</vt:lpstr>
      <vt:lpstr>IV: The Coding- Last Formula!</vt:lpstr>
      <vt:lpstr>IV: The Coding- Graphing Palindromicity</vt:lpstr>
      <vt:lpstr>V: Results- Graphs</vt:lpstr>
      <vt:lpstr>V: Results- Graphs</vt:lpstr>
      <vt:lpstr>V: Results- Graphs</vt:lpstr>
      <vt:lpstr>V: Results- Graphs</vt:lpstr>
      <vt:lpstr>V: Results- Postulates</vt:lpstr>
      <vt:lpstr>V: Results- Future Goals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Samuel Fulbright</cp:lastModifiedBy>
  <cp:revision>44</cp:revision>
  <dcterms:created xsi:type="dcterms:W3CDTF">2014-10-14T00:51:43Z</dcterms:created>
  <dcterms:modified xsi:type="dcterms:W3CDTF">2024-11-09T13:38:45Z</dcterms:modified>
</cp:coreProperties>
</file>