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67" r:id="rId2"/>
    <p:sldMasterId id="2147483652" r:id="rId3"/>
    <p:sldMasterId id="2147483681" r:id="rId4"/>
  </p:sldMasterIdLst>
  <p:notesMasterIdLst>
    <p:notesMasterId r:id="rId29"/>
  </p:notesMasterIdLst>
  <p:sldIdLst>
    <p:sldId id="256" r:id="rId5"/>
    <p:sldId id="264" r:id="rId6"/>
    <p:sldId id="282" r:id="rId7"/>
    <p:sldId id="285" r:id="rId8"/>
    <p:sldId id="262" r:id="rId9"/>
    <p:sldId id="279" r:id="rId10"/>
    <p:sldId id="291" r:id="rId11"/>
    <p:sldId id="266" r:id="rId12"/>
    <p:sldId id="263" r:id="rId13"/>
    <p:sldId id="277" r:id="rId14"/>
    <p:sldId id="268" r:id="rId15"/>
    <p:sldId id="284" r:id="rId16"/>
    <p:sldId id="288" r:id="rId17"/>
    <p:sldId id="267" r:id="rId18"/>
    <p:sldId id="289" r:id="rId19"/>
    <p:sldId id="276" r:id="rId20"/>
    <p:sldId id="287" r:id="rId21"/>
    <p:sldId id="278" r:id="rId22"/>
    <p:sldId id="290" r:id="rId23"/>
    <p:sldId id="271" r:id="rId24"/>
    <p:sldId id="280" r:id="rId25"/>
    <p:sldId id="286" r:id="rId26"/>
    <p:sldId id="292" r:id="rId27"/>
    <p:sldId id="293"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6">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9605CB-0CFE-1AF7-506D-08FCCD949367}" name="Tong Wan" initials="TW" userId="S::to604174@ucf.edu::2e7d63f1-2dfc-4a39-86cf-1c9a552630a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5005C"/>
    <a:srgbClr val="C43333"/>
    <a:srgbClr val="888B8D"/>
    <a:srgbClr val="BA0C2F"/>
    <a:srgbClr val="E2CA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5412E7-B74B-554F-A9A5-BD0260E9E93B}" v="470" dt="2024-11-08T21:47:44.957"/>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6"/>
      </p:guideLst>
    </p:cSldViewPr>
  </p:slideViewPr>
  <p:notesViewPr>
    <p:cSldViewPr snapToGrid="0">
      <p:cViewPr>
        <p:scale>
          <a:sx n="1" d="2"/>
          <a:sy n="1" d="2"/>
        </p:scale>
        <p:origin x="0" y="0"/>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slideMaster" Target="slideMasters/slideMaster3.xml" Id="rId3" /><Relationship Type="http://schemas.openxmlformats.org/officeDocument/2006/relationships/slide" Target="slides/slide17.xml" Id="rId21"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tableStyles" Target="tableStyles.xml" Id="rId33" /><Relationship Type="http://schemas.openxmlformats.org/officeDocument/2006/relationships/slideMaster" Target="slideMasters/slideMaster2.xml" Id="rId2"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notesMaster" Target="notesMasters/notesMaster1.xml" Id="rId29" /><Relationship Type="http://schemas.openxmlformats.org/officeDocument/2006/relationships/slideMaster" Target="slideMasters/slideMaster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theme" Target="theme/theme1.xml" Id="rId32"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microsoft.com/office/2018/10/relationships/authors" Target="authors.xml" Id="rId36"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viewProps" Target="viewProps.xml" Id="rId31" /><Relationship Type="http://schemas.openxmlformats.org/officeDocument/2006/relationships/slideMaster" Target="slideMasters/slideMaster4.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presProps" Target="presProps.xml" Id="rId30" /><Relationship Type="http://schemas.microsoft.com/office/2015/10/relationships/revisionInfo" Target="revisionInfo.xml" Id="rId35" /><Relationship Type="http://schemas.openxmlformats.org/officeDocument/2006/relationships/slide" Target="slides/slide4.xml" Id="rId8"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A62B3-883C-A944-8AB5-D2FA84FD4FBD}"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A161E-6B9A-F048-A5E3-1170B919C204}" type="slidenum">
              <a:rPr lang="en-US" smtClean="0"/>
              <a:t>‹#›</a:t>
            </a:fld>
            <a:endParaRPr lang="en-US"/>
          </a:p>
        </p:txBody>
      </p:sp>
    </p:spTree>
    <p:extLst>
      <p:ext uri="{BB962C8B-B14F-4D97-AF65-F5344CB8AC3E}">
        <p14:creationId xmlns:p14="http://schemas.microsoft.com/office/powerpoint/2010/main" val="2474068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 to introduce myself.</a:t>
            </a:r>
          </a:p>
        </p:txBody>
      </p:sp>
      <p:sp>
        <p:nvSpPr>
          <p:cNvPr id="4" name="Slide Number Placeholder 3"/>
          <p:cNvSpPr>
            <a:spLocks noGrp="1"/>
          </p:cNvSpPr>
          <p:nvPr>
            <p:ph type="sldNum" sz="quarter" idx="5"/>
          </p:nvPr>
        </p:nvSpPr>
        <p:spPr/>
        <p:txBody>
          <a:bodyPr/>
          <a:lstStyle/>
          <a:p>
            <a:fld id="{59BA161E-6B9A-F048-A5E3-1170B919C204}" type="slidenum">
              <a:rPr lang="en-US" smtClean="0"/>
              <a:t>1</a:t>
            </a:fld>
            <a:endParaRPr lang="en-US"/>
          </a:p>
        </p:txBody>
      </p:sp>
    </p:spTree>
    <p:extLst>
      <p:ext uri="{BB962C8B-B14F-4D97-AF65-F5344CB8AC3E}">
        <p14:creationId xmlns:p14="http://schemas.microsoft.com/office/powerpoint/2010/main" val="2469402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particle spinning –spin up and spin down states</a:t>
            </a:r>
          </a:p>
          <a:p>
            <a:r>
              <a:rPr lang="en-US"/>
              <a:t>Quantum states </a:t>
            </a:r>
            <a:endParaRPr lang="en-US">
              <a:ea typeface="Calibri" panose="020F0502020204030204"/>
              <a:cs typeface="Calibri" panose="020F0502020204030204"/>
            </a:endParaRPr>
          </a:p>
          <a:p>
            <a:endParaRPr lang="en-US"/>
          </a:p>
          <a:p>
            <a:r>
              <a:rPr lang="en-US"/>
              <a:t>Difference from classical state</a:t>
            </a:r>
            <a:endParaRPr lang="en-US">
              <a:ea typeface="Calibri" panose="020F0502020204030204"/>
              <a:cs typeface="Calibri" panose="020F0502020204030204"/>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59BA161E-6B9A-F048-A5E3-1170B919C204}" type="slidenum">
              <a:rPr lang="en-US" smtClean="0"/>
              <a:t>3</a:t>
            </a:fld>
            <a:endParaRPr lang="en-US"/>
          </a:p>
        </p:txBody>
      </p:sp>
    </p:spTree>
    <p:extLst>
      <p:ext uri="{BB962C8B-B14F-4D97-AF65-F5344CB8AC3E}">
        <p14:creationId xmlns:p14="http://schemas.microsoft.com/office/powerpoint/2010/main" val="3472382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 wave function that is a combination of base states with attached probabilities.</a:t>
            </a:r>
          </a:p>
          <a:p>
            <a:endParaRPr lang="en-US">
              <a:cs typeface="Calibri"/>
            </a:endParaRPr>
          </a:p>
        </p:txBody>
      </p:sp>
      <p:sp>
        <p:nvSpPr>
          <p:cNvPr id="4" name="Slide Number Placeholder 3"/>
          <p:cNvSpPr>
            <a:spLocks noGrp="1"/>
          </p:cNvSpPr>
          <p:nvPr>
            <p:ph type="sldNum" sz="quarter" idx="5"/>
          </p:nvPr>
        </p:nvSpPr>
        <p:spPr/>
        <p:txBody>
          <a:bodyPr/>
          <a:lstStyle/>
          <a:p>
            <a:fld id="{59BA161E-6B9A-F048-A5E3-1170B919C204}" type="slidenum">
              <a:rPr lang="en-US" smtClean="0"/>
              <a:t>5</a:t>
            </a:fld>
            <a:endParaRPr lang="en-US"/>
          </a:p>
        </p:txBody>
      </p:sp>
    </p:spTree>
    <p:extLst>
      <p:ext uri="{BB962C8B-B14F-4D97-AF65-F5344CB8AC3E}">
        <p14:creationId xmlns:p14="http://schemas.microsoft.com/office/powerpoint/2010/main" val="2867032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 classical in a system that stores</a:t>
            </a:r>
            <a:endParaRPr lang="en-US">
              <a:ea typeface="Calibri"/>
              <a:cs typeface="Calibri"/>
            </a:endParaRPr>
          </a:p>
          <a:p>
            <a:r>
              <a:rPr lang="en-US">
                <a:cs typeface="Calibri"/>
              </a:rPr>
              <a:t>A quantum bit: </a:t>
            </a:r>
            <a:r>
              <a:rPr lang="en-US"/>
              <a:t>a system that can store a qubit (of information) and sometimes to refer to the mathematical set representing possible quantum states of such systems. In this chapter and elsewhere, we focus on the ideal physical system capable of storing one qubit of information and refer to it simply as the qubit, in accordance with the most common usage in the physics literature.</a:t>
            </a:r>
            <a:endParaRPr lang="en-US">
              <a:ea typeface="Calibri"/>
              <a:cs typeface="Calibri"/>
            </a:endParaRPr>
          </a:p>
        </p:txBody>
      </p:sp>
      <p:sp>
        <p:nvSpPr>
          <p:cNvPr id="4" name="Slide Number Placeholder 3"/>
          <p:cNvSpPr>
            <a:spLocks noGrp="1"/>
          </p:cNvSpPr>
          <p:nvPr>
            <p:ph type="sldNum" sz="quarter" idx="5"/>
          </p:nvPr>
        </p:nvSpPr>
        <p:spPr/>
        <p:txBody>
          <a:bodyPr/>
          <a:lstStyle/>
          <a:p>
            <a:fld id="{59BA161E-6B9A-F048-A5E3-1170B919C204}" type="slidenum">
              <a:rPr lang="en-US" smtClean="0"/>
              <a:t>6</a:t>
            </a:fld>
            <a:endParaRPr lang="en-US"/>
          </a:p>
        </p:txBody>
      </p:sp>
    </p:spTree>
    <p:extLst>
      <p:ext uri="{BB962C8B-B14F-4D97-AF65-F5344CB8AC3E}">
        <p14:creationId xmlns:p14="http://schemas.microsoft.com/office/powerpoint/2010/main" val="3365332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153BC0E-5760-7345-B3BC-87411E9FC3A3}"/>
              </a:ext>
            </a:extLst>
          </p:cNvPr>
          <p:cNvSpPr>
            <a:spLocks noGrp="1"/>
          </p:cNvSpPr>
          <p:nvPr>
            <p:ph type="title" hasCustomPrompt="1"/>
          </p:nvPr>
        </p:nvSpPr>
        <p:spPr>
          <a:xfrm>
            <a:off x="429419" y="1006943"/>
            <a:ext cx="8285162" cy="2641756"/>
          </a:xfrm>
          <a:prstGeom prst="rect">
            <a:avLst/>
          </a:prstGeom>
        </p:spPr>
        <p:txBody>
          <a:bodyPr anchor="b"/>
          <a:lstStyle>
            <a:lvl1pPr algn="l">
              <a:defRPr sz="4800" b="1" i="0" baseline="0">
                <a:solidFill>
                  <a:schemeClr val="tx2"/>
                </a:solidFill>
                <a:latin typeface="Montserrat" pitchFamily="2" charset="77"/>
                <a:ea typeface="Montserrat" pitchFamily="2" charset="77"/>
                <a:cs typeface="Montserrat" pitchFamily="2" charset="77"/>
              </a:defRPr>
            </a:lvl1pPr>
          </a:lstStyle>
          <a:p>
            <a:r>
              <a:rPr lang="en-US"/>
              <a:t>TITLE HERE </a:t>
            </a:r>
            <a:br>
              <a:rPr lang="en-US"/>
            </a:br>
            <a:r>
              <a:rPr lang="en-US"/>
              <a:t>MONTESERRAT</a:t>
            </a:r>
            <a:br>
              <a:rPr lang="en-US"/>
            </a:br>
            <a:r>
              <a:rPr lang="en-US"/>
              <a:t>BOLD, 48 PT.</a:t>
            </a:r>
          </a:p>
        </p:txBody>
      </p:sp>
    </p:spTree>
    <p:extLst>
      <p:ext uri="{BB962C8B-B14F-4D97-AF65-F5344CB8AC3E}">
        <p14:creationId xmlns:p14="http://schemas.microsoft.com/office/powerpoint/2010/main" val="1755309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Chart Placeholder 11">
            <a:extLst>
              <a:ext uri="{FF2B5EF4-FFF2-40B4-BE49-F238E27FC236}">
                <a16:creationId xmlns:a16="http://schemas.microsoft.com/office/drawing/2014/main" id="{BE608E00-94F8-544C-A431-1F02D1A61431}"/>
              </a:ext>
            </a:extLst>
          </p:cNvPr>
          <p:cNvSpPr>
            <a:spLocks noGrp="1"/>
          </p:cNvSpPr>
          <p:nvPr>
            <p:ph type="chart" sz="quarter" idx="12" hasCustomPrompt="1"/>
          </p:nvPr>
        </p:nvSpPr>
        <p:spPr>
          <a:xfrm>
            <a:off x="438398" y="2048827"/>
            <a:ext cx="8184662" cy="2828169"/>
          </a:xfrm>
          <a:prstGeom prst="rect">
            <a:avLst/>
          </a:prstGeom>
        </p:spPr>
        <p:txBody>
          <a:bodyPr>
            <a:normAutofit/>
          </a:bodyPr>
          <a:lstStyle>
            <a:lvl1pPr marL="0" indent="0">
              <a:buNone/>
              <a:defRPr sz="1800" b="1" i="0" baseline="0">
                <a:solidFill>
                  <a:schemeClr val="accent6"/>
                </a:solidFill>
                <a:latin typeface="Montserrat" pitchFamily="2" charset="77"/>
                <a:cs typeface="Montserrat" pitchFamily="2" charset="77"/>
              </a:defRPr>
            </a:lvl1pPr>
          </a:lstStyle>
          <a:p>
            <a:r>
              <a:rPr lang="en-US"/>
              <a:t>Graphics can go here – </a:t>
            </a:r>
            <a:br>
              <a:rPr lang="en-US"/>
            </a:br>
            <a:r>
              <a:rPr lang="en-US"/>
              <a:t>replace this box with your image or chart</a:t>
            </a:r>
          </a:p>
        </p:txBody>
      </p:sp>
      <p:sp>
        <p:nvSpPr>
          <p:cNvPr id="9" name="Title 1">
            <a:extLst>
              <a:ext uri="{FF2B5EF4-FFF2-40B4-BE49-F238E27FC236}">
                <a16:creationId xmlns:a16="http://schemas.microsoft.com/office/drawing/2014/main" id="{4F79A73A-37D5-CF4D-AA70-CA4A98DAC432}"/>
              </a:ext>
            </a:extLst>
          </p:cNvPr>
          <p:cNvSpPr>
            <a:spLocks noGrp="1"/>
          </p:cNvSpPr>
          <p:nvPr>
            <p:ph type="title" hasCustomPrompt="1"/>
          </p:nvPr>
        </p:nvSpPr>
        <p:spPr>
          <a:xfrm>
            <a:off x="438398" y="885860"/>
            <a:ext cx="8197114" cy="993775"/>
          </a:xfrm>
          <a:prstGeom prst="rect">
            <a:avLst/>
          </a:prstGeom>
        </p:spPr>
        <p:txBody>
          <a:bodyPr anchor="b"/>
          <a:lstStyle>
            <a:lvl1pPr algn="l">
              <a:defRPr sz="3000" b="1" i="0">
                <a:solidFill>
                  <a:schemeClr val="bg1"/>
                </a:solidFill>
                <a:latin typeface="Montserrat" pitchFamily="2" charset="77"/>
                <a:ea typeface="Montserrat" pitchFamily="2" charset="77"/>
                <a:cs typeface="Montserrat" pitchFamily="2" charset="77"/>
              </a:defRPr>
            </a:lvl1pPr>
          </a:lstStyle>
          <a:p>
            <a:pPr lvl="0"/>
            <a:r>
              <a:rPr lang="en-US"/>
              <a:t>HEADER HERE </a:t>
            </a:r>
            <a:br>
              <a:rPr lang="en-US"/>
            </a:br>
            <a:r>
              <a:rPr lang="en-US"/>
              <a:t>(MONTSERRAT BOLD, 30 PT.)</a:t>
            </a:r>
          </a:p>
        </p:txBody>
      </p:sp>
    </p:spTree>
    <p:extLst>
      <p:ext uri="{BB962C8B-B14F-4D97-AF65-F5344CB8AC3E}">
        <p14:creationId xmlns:p14="http://schemas.microsoft.com/office/powerpoint/2010/main" val="744044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ECE3D96-EEA5-A942-A1D8-7505B5FBD275}"/>
              </a:ext>
            </a:extLst>
          </p:cNvPr>
          <p:cNvSpPr>
            <a:spLocks noGrp="1"/>
          </p:cNvSpPr>
          <p:nvPr>
            <p:ph type="title" hasCustomPrompt="1"/>
          </p:nvPr>
        </p:nvSpPr>
        <p:spPr>
          <a:xfrm>
            <a:off x="429419" y="1006943"/>
            <a:ext cx="8285162" cy="2641756"/>
          </a:xfrm>
          <a:prstGeom prst="rect">
            <a:avLst/>
          </a:prstGeom>
        </p:spPr>
        <p:txBody>
          <a:bodyPr anchor="b"/>
          <a:lstStyle>
            <a:lvl1pPr algn="l">
              <a:defRPr sz="4800" b="1" i="0" baseline="0">
                <a:solidFill>
                  <a:schemeClr val="tx1"/>
                </a:solidFill>
                <a:latin typeface="Montserrat" pitchFamily="2" charset="77"/>
                <a:ea typeface="Montserrat" pitchFamily="2" charset="77"/>
                <a:cs typeface="Montserrat" pitchFamily="2" charset="77"/>
              </a:defRPr>
            </a:lvl1pPr>
          </a:lstStyle>
          <a:p>
            <a:r>
              <a:rPr lang="en-US"/>
              <a:t>TITLE HERE </a:t>
            </a:r>
            <a:br>
              <a:rPr lang="en-US"/>
            </a:br>
            <a:r>
              <a:rPr lang="en-US"/>
              <a:t>MONTESERRAT</a:t>
            </a:r>
            <a:br>
              <a:rPr lang="en-US"/>
            </a:br>
            <a:r>
              <a:rPr lang="en-US"/>
              <a:t>BOLD, 48 PT.</a:t>
            </a:r>
          </a:p>
        </p:txBody>
      </p:sp>
    </p:spTree>
    <p:extLst>
      <p:ext uri="{BB962C8B-B14F-4D97-AF65-F5344CB8AC3E}">
        <p14:creationId xmlns:p14="http://schemas.microsoft.com/office/powerpoint/2010/main" val="107402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C058D1-4A3B-774F-A558-D101B4B1FC02}"/>
              </a:ext>
            </a:extLst>
          </p:cNvPr>
          <p:cNvSpPr>
            <a:spLocks noGrp="1"/>
          </p:cNvSpPr>
          <p:nvPr>
            <p:ph type="title" hasCustomPrompt="1"/>
          </p:nvPr>
        </p:nvSpPr>
        <p:spPr>
          <a:xfrm>
            <a:off x="429419" y="1006943"/>
            <a:ext cx="8285162" cy="2641756"/>
          </a:xfrm>
          <a:prstGeom prst="rect">
            <a:avLst/>
          </a:prstGeom>
        </p:spPr>
        <p:txBody>
          <a:bodyPr anchor="b"/>
          <a:lstStyle>
            <a:lvl1pPr algn="l">
              <a:defRPr sz="4800" b="1" i="0" baseline="0">
                <a:solidFill>
                  <a:schemeClr val="tx2"/>
                </a:solidFill>
                <a:latin typeface="Montserrat Black" pitchFamily="2" charset="77"/>
                <a:ea typeface="Montserrat Black" pitchFamily="2" charset="77"/>
                <a:cs typeface="Montserrat Black" pitchFamily="2" charset="77"/>
              </a:defRPr>
            </a:lvl1pPr>
          </a:lstStyle>
          <a:p>
            <a:r>
              <a:rPr lang="en-US"/>
              <a:t>TITLE HERE </a:t>
            </a:r>
            <a:br>
              <a:rPr lang="en-US"/>
            </a:br>
            <a:r>
              <a:rPr lang="en-US"/>
              <a:t>MONTESERRAT </a:t>
            </a:r>
            <a:br>
              <a:rPr lang="en-US"/>
            </a:br>
            <a:r>
              <a:rPr lang="en-US"/>
              <a:t>BLACK, 48 PT.</a:t>
            </a:r>
          </a:p>
        </p:txBody>
      </p:sp>
    </p:spTree>
    <p:extLst>
      <p:ext uri="{BB962C8B-B14F-4D97-AF65-F5344CB8AC3E}">
        <p14:creationId xmlns:p14="http://schemas.microsoft.com/office/powerpoint/2010/main" val="3397191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555381" y="1364403"/>
            <a:ext cx="1103781" cy="96361"/>
          </a:xfrm>
          <a:prstGeom prst="rect">
            <a:avLst/>
          </a:prstGeom>
        </p:spPr>
      </p:pic>
      <p:sp>
        <p:nvSpPr>
          <p:cNvPr id="8" name="Text Placeholder 9">
            <a:extLst>
              <a:ext uri="{FF2B5EF4-FFF2-40B4-BE49-F238E27FC236}">
                <a16:creationId xmlns:a16="http://schemas.microsoft.com/office/drawing/2014/main" id="{AA881FE8-9751-8644-9E16-E52864E27936}"/>
              </a:ext>
            </a:extLst>
          </p:cNvPr>
          <p:cNvSpPr>
            <a:spLocks noGrp="1"/>
          </p:cNvSpPr>
          <p:nvPr>
            <p:ph type="body" sz="quarter" idx="11" hasCustomPrompt="1"/>
          </p:nvPr>
        </p:nvSpPr>
        <p:spPr>
          <a:xfrm>
            <a:off x="447923" y="2520264"/>
            <a:ext cx="8197114" cy="2251761"/>
          </a:xfrm>
          <a:prstGeom prst="rect">
            <a:avLst/>
          </a:prstGeom>
        </p:spPr>
        <p:txBody>
          <a:bodyPr/>
          <a:lstStyle>
            <a:lvl1pPr marL="342900" indent="-342900">
              <a:buFont typeface="Arial" panose="020B0604020202020204" pitchFamily="34" charset="0"/>
              <a:buChar char="•"/>
              <a:defRPr sz="1800" b="1" i="0" baseline="0">
                <a:solidFill>
                  <a:schemeClr val="tx1"/>
                </a:solidFill>
                <a:latin typeface="Montserrat SemiBold" pitchFamily="2" charset="77"/>
                <a:ea typeface="Montserrat SemiBold" pitchFamily="2" charset="77"/>
                <a:cs typeface="Montserrat SemiBold" pitchFamily="2" charset="77"/>
              </a:defRPr>
            </a:lvl1pPr>
            <a:lvl2pPr marL="742950" indent="-285750">
              <a:buFont typeface="Arial" panose="020B0604020202020204" pitchFamily="34" charset="0"/>
              <a:buChar char="•"/>
              <a:defRPr sz="1600" b="1" i="0" baseline="0">
                <a:solidFill>
                  <a:schemeClr val="tx1"/>
                </a:solidFill>
                <a:latin typeface="Montserrat SemiBold" pitchFamily="2" charset="77"/>
                <a:ea typeface="Montserrat SemiBold" pitchFamily="2" charset="77"/>
                <a:cs typeface="Montserrat SemiBold" pitchFamily="2" charset="77"/>
              </a:defRPr>
            </a:lvl2pPr>
            <a:lvl3pPr marL="1143000" indent="-228600">
              <a:buSzPct val="100000"/>
              <a:buFont typeface="Arial" panose="020B0604020202020204" pitchFamily="34" charset="0"/>
              <a:buChar char="•"/>
              <a:defRPr sz="1400" b="1" i="0" baseline="0">
                <a:solidFill>
                  <a:schemeClr val="tx1"/>
                </a:solidFill>
                <a:latin typeface="Montserrat SemiBold" pitchFamily="2" charset="77"/>
                <a:ea typeface="Montserrat SemiBold" pitchFamily="2" charset="77"/>
                <a:cs typeface="Montserrat SemiBold" pitchFamily="2" charset="77"/>
              </a:defRPr>
            </a:lvl3pPr>
            <a:lvl4pPr marL="1600200" indent="-228600">
              <a:buFont typeface="Arial" panose="020B0604020202020204" pitchFamily="34" charset="0"/>
              <a:buChar char="•"/>
              <a:defRPr sz="1200" b="1" i="0" baseline="0">
                <a:solidFill>
                  <a:schemeClr val="tx1"/>
                </a:solidFill>
                <a:latin typeface="Montserrat" pitchFamily="2" charset="77"/>
                <a:ea typeface="Montserrat" pitchFamily="2" charset="77"/>
                <a:cs typeface="Montserrat" pitchFamily="2" charset="77"/>
              </a:defRPr>
            </a:lvl4pPr>
            <a:lvl5pPr marL="2057400" indent="-228600">
              <a:buFont typeface="Arial" panose="020B0604020202020204" pitchFamily="34" charset="0"/>
              <a:buChar char="•"/>
              <a:defRPr sz="1000" b="1" i="0" baseline="0">
                <a:solidFill>
                  <a:schemeClr val="tx1"/>
                </a:solidFill>
                <a:latin typeface="Montserrat ExtraBold" pitchFamily="2" charset="77"/>
                <a:ea typeface="Montserrat ExtraBold" pitchFamily="2" charset="77"/>
                <a:cs typeface="Montserrat ExtraBold" pitchFamily="2" charset="77"/>
              </a:defRPr>
            </a:lvl5pPr>
          </a:lstStyle>
          <a:p>
            <a:pPr lvl="0"/>
            <a:r>
              <a:rPr lang="en-US"/>
              <a:t>Body copy here (Montserrat </a:t>
            </a:r>
            <a:r>
              <a:rPr lang="en-US" err="1"/>
              <a:t>SemiBold</a:t>
            </a:r>
            <a:r>
              <a:rPr lang="en-US"/>
              <a:t>, 18 pt.)</a:t>
            </a:r>
          </a:p>
          <a:p>
            <a:pPr lvl="1"/>
            <a:r>
              <a:rPr lang="en-US"/>
              <a:t>Second sub-bullet (Montserrat </a:t>
            </a:r>
            <a:r>
              <a:rPr lang="en-US" err="1"/>
              <a:t>SemiBold</a:t>
            </a:r>
            <a:r>
              <a:rPr lang="en-US"/>
              <a:t>, 16 pt.)</a:t>
            </a:r>
          </a:p>
          <a:p>
            <a:pPr lvl="2"/>
            <a:r>
              <a:rPr lang="en-US"/>
              <a:t>Third sub-bullet (Montserrat </a:t>
            </a:r>
            <a:r>
              <a:rPr lang="en-US" err="1"/>
              <a:t>SemiBold</a:t>
            </a:r>
            <a:r>
              <a:rPr lang="en-US"/>
              <a:t>, 14 pt.)</a:t>
            </a:r>
          </a:p>
          <a:p>
            <a:pPr lvl="3"/>
            <a:r>
              <a:rPr lang="en-US"/>
              <a:t>Fourth sub-bullet (Montserrat Bold, 12 pt.)</a:t>
            </a:r>
          </a:p>
          <a:p>
            <a:pPr lvl="4"/>
            <a:r>
              <a:rPr lang="en-US"/>
              <a:t>Fifth sub-bullet (Montserrat </a:t>
            </a:r>
            <a:r>
              <a:rPr lang="en-US" err="1"/>
              <a:t>ExtraBold</a:t>
            </a:r>
            <a:r>
              <a:rPr lang="en-US"/>
              <a:t>, 10 pt.)</a:t>
            </a:r>
          </a:p>
        </p:txBody>
      </p:sp>
      <p:sp>
        <p:nvSpPr>
          <p:cNvPr id="9" name="Text Placeholder 5">
            <a:extLst>
              <a:ext uri="{FF2B5EF4-FFF2-40B4-BE49-F238E27FC236}">
                <a16:creationId xmlns:a16="http://schemas.microsoft.com/office/drawing/2014/main" id="{7BBBE37A-F380-8849-BA99-A9002C31BAB1}"/>
              </a:ext>
            </a:extLst>
          </p:cNvPr>
          <p:cNvSpPr>
            <a:spLocks noGrp="1"/>
          </p:cNvSpPr>
          <p:nvPr>
            <p:ph type="body" sz="quarter" idx="12" hasCustomPrompt="1"/>
          </p:nvPr>
        </p:nvSpPr>
        <p:spPr>
          <a:xfrm>
            <a:off x="460375" y="1930692"/>
            <a:ext cx="8184662" cy="411171"/>
          </a:xfrm>
          <a:prstGeom prst="rect">
            <a:avLst/>
          </a:prstGeom>
        </p:spPr>
        <p:txBody>
          <a:bodyPr>
            <a:noAutofit/>
          </a:bodyPr>
          <a:lstStyle>
            <a:lvl1pPr marL="0" indent="0">
              <a:lnSpc>
                <a:spcPct val="90000"/>
              </a:lnSpc>
              <a:buNone/>
              <a:defRPr sz="2200" b="1" i="0" baseline="0">
                <a:solidFill>
                  <a:schemeClr val="tx1"/>
                </a:solidFill>
                <a:latin typeface="Montserrat SemiBold" pitchFamily="2" charset="77"/>
                <a:ea typeface="Montserrat SemiBold" pitchFamily="2" charset="77"/>
                <a:cs typeface="Montserrat SemiBold" pitchFamily="2" charset="77"/>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SUB-HEADER HERE (MONTSERRAT SEMIBOLD, 22 PT.)</a:t>
            </a:r>
          </a:p>
        </p:txBody>
      </p:sp>
      <p:sp>
        <p:nvSpPr>
          <p:cNvPr id="10" name="Title 1">
            <a:extLst>
              <a:ext uri="{FF2B5EF4-FFF2-40B4-BE49-F238E27FC236}">
                <a16:creationId xmlns:a16="http://schemas.microsoft.com/office/drawing/2014/main" id="{1B82F2A2-73B6-FB44-8AA4-B726802D231C}"/>
              </a:ext>
            </a:extLst>
          </p:cNvPr>
          <p:cNvSpPr>
            <a:spLocks noGrp="1"/>
          </p:cNvSpPr>
          <p:nvPr>
            <p:ph type="title" hasCustomPrompt="1"/>
          </p:nvPr>
        </p:nvSpPr>
        <p:spPr>
          <a:xfrm>
            <a:off x="447923" y="790610"/>
            <a:ext cx="8197114" cy="993775"/>
          </a:xfrm>
          <a:prstGeom prst="rect">
            <a:avLst/>
          </a:prstGeom>
        </p:spPr>
        <p:txBody>
          <a:bodyPr anchor="b"/>
          <a:lstStyle>
            <a:lvl1pPr algn="l">
              <a:defRPr sz="3000" b="1" i="0">
                <a:solidFill>
                  <a:schemeClr val="tx1"/>
                </a:solidFill>
                <a:latin typeface="Montserrat" pitchFamily="2" charset="77"/>
                <a:ea typeface="Montserrat" pitchFamily="2" charset="77"/>
                <a:cs typeface="Montserrat" pitchFamily="2" charset="77"/>
              </a:defRPr>
            </a:lvl1pPr>
          </a:lstStyle>
          <a:p>
            <a:pPr lvl="0"/>
            <a:r>
              <a:rPr lang="en-US"/>
              <a:t>HEADER HERE </a:t>
            </a:r>
            <a:br>
              <a:rPr lang="en-US"/>
            </a:br>
            <a:r>
              <a:rPr lang="en-US"/>
              <a:t>(MONTSERRAT BOLD, 30 PT.)</a:t>
            </a:r>
          </a:p>
        </p:txBody>
      </p:sp>
    </p:spTree>
    <p:extLst>
      <p:ext uri="{BB962C8B-B14F-4D97-AF65-F5344CB8AC3E}">
        <p14:creationId xmlns:p14="http://schemas.microsoft.com/office/powerpoint/2010/main" val="3072872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F1DBE04-8E5E-2446-BB89-91A85E4A55B9}"/>
              </a:ext>
            </a:extLst>
          </p:cNvPr>
          <p:cNvSpPr>
            <a:spLocks noGrp="1"/>
          </p:cNvSpPr>
          <p:nvPr>
            <p:ph type="body" sz="quarter" idx="11" hasCustomPrompt="1"/>
          </p:nvPr>
        </p:nvSpPr>
        <p:spPr>
          <a:xfrm>
            <a:off x="447923" y="1959267"/>
            <a:ext cx="8197114" cy="2251761"/>
          </a:xfrm>
          <a:prstGeom prst="rect">
            <a:avLst/>
          </a:prstGeom>
        </p:spPr>
        <p:txBody>
          <a:bodyPr/>
          <a:lstStyle>
            <a:lvl1pPr marL="285750" indent="-285750">
              <a:buFont typeface="Arial" panose="020B0604020202020204" pitchFamily="34" charset="0"/>
              <a:buChar char="•"/>
              <a:defRPr sz="1800" b="1" i="0" baseline="0">
                <a:solidFill>
                  <a:schemeClr val="tx1"/>
                </a:solidFill>
                <a:latin typeface="Montserrat SemiBold" pitchFamily="2" charset="77"/>
                <a:ea typeface="Montserrat SemiBold" pitchFamily="2" charset="77"/>
                <a:cs typeface="Montserrat SemiBold" pitchFamily="2" charset="77"/>
              </a:defRPr>
            </a:lvl1pPr>
            <a:lvl2pPr marL="742950" indent="-285750">
              <a:buFont typeface="Arial" panose="020B0604020202020204" pitchFamily="34" charset="0"/>
              <a:buChar char="•"/>
              <a:defRPr sz="1600" b="1" i="0" baseline="0">
                <a:solidFill>
                  <a:schemeClr val="tx1"/>
                </a:solidFill>
                <a:latin typeface="Montserrat SemiBold" pitchFamily="2" charset="77"/>
                <a:ea typeface="Montserrat SemiBold" pitchFamily="2" charset="77"/>
                <a:cs typeface="Montserrat SemiBold" pitchFamily="2" charset="77"/>
              </a:defRPr>
            </a:lvl2pPr>
            <a:lvl3pPr marL="1200150" indent="-285750">
              <a:buSzPct val="100000"/>
              <a:buFont typeface="Arial" panose="020B0604020202020204" pitchFamily="34" charset="0"/>
              <a:buChar char="•"/>
              <a:defRPr sz="1400" b="1" i="0" baseline="0">
                <a:solidFill>
                  <a:schemeClr val="tx1"/>
                </a:solidFill>
                <a:latin typeface="Montserrat SemiBold" pitchFamily="2" charset="77"/>
                <a:ea typeface="Montserrat SemiBold" pitchFamily="2" charset="77"/>
                <a:cs typeface="Montserrat SemiBold" pitchFamily="2" charset="77"/>
              </a:defRPr>
            </a:lvl3pPr>
            <a:lvl4pPr marL="1543050" indent="-171450">
              <a:buFont typeface="Arial" panose="020B0604020202020204" pitchFamily="34" charset="0"/>
              <a:buChar char="•"/>
              <a:defRPr sz="1200" b="1" i="0" baseline="0">
                <a:solidFill>
                  <a:schemeClr val="tx1"/>
                </a:solidFill>
                <a:latin typeface="Montserrat" pitchFamily="2" charset="77"/>
                <a:ea typeface="Montserrat" pitchFamily="2" charset="77"/>
                <a:cs typeface="Montserrat" pitchFamily="2" charset="77"/>
              </a:defRPr>
            </a:lvl4pPr>
            <a:lvl5pPr marL="2000250" indent="-171450">
              <a:buFont typeface="Arial" panose="020B0604020202020204" pitchFamily="34" charset="0"/>
              <a:buChar char="•"/>
              <a:defRPr sz="1000" b="1" i="0" baseline="0">
                <a:solidFill>
                  <a:schemeClr val="tx1"/>
                </a:solidFill>
                <a:latin typeface="Montserrat ExtraBold" pitchFamily="2" charset="77"/>
                <a:ea typeface="Montserrat ExtraBold" pitchFamily="2" charset="77"/>
                <a:cs typeface="Montserrat ExtraBold" pitchFamily="2" charset="77"/>
              </a:defRPr>
            </a:lvl5pPr>
          </a:lstStyle>
          <a:p>
            <a:pPr lvl="0"/>
            <a:r>
              <a:rPr lang="en-US"/>
              <a:t>Content here (Montserrat </a:t>
            </a:r>
            <a:r>
              <a:rPr lang="en-US" err="1"/>
              <a:t>SemiBold</a:t>
            </a:r>
            <a:r>
              <a:rPr lang="en-US"/>
              <a:t>, 18 pt.)</a:t>
            </a:r>
          </a:p>
          <a:p>
            <a:pPr lvl="1"/>
            <a:r>
              <a:rPr lang="en-US"/>
              <a:t>Second sub-bullet (Montserrat </a:t>
            </a:r>
            <a:r>
              <a:rPr lang="en-US" err="1"/>
              <a:t>SemiBold</a:t>
            </a:r>
            <a:r>
              <a:rPr lang="en-US"/>
              <a:t>, 16 pt.)</a:t>
            </a:r>
          </a:p>
          <a:p>
            <a:pPr lvl="2"/>
            <a:r>
              <a:rPr lang="en-US"/>
              <a:t>Third sub-bullet (Montserrat </a:t>
            </a:r>
            <a:r>
              <a:rPr lang="en-US" err="1"/>
              <a:t>SemiBold</a:t>
            </a:r>
            <a:r>
              <a:rPr lang="en-US"/>
              <a:t>, 14 pt.)</a:t>
            </a:r>
          </a:p>
          <a:p>
            <a:pPr lvl="3"/>
            <a:r>
              <a:rPr lang="en-US"/>
              <a:t>Fourth sub-bullet (Montserrat Bold, 12 pt.)</a:t>
            </a:r>
          </a:p>
          <a:p>
            <a:pPr lvl="4"/>
            <a:r>
              <a:rPr lang="en-US"/>
              <a:t>Fifth sub-bullet (Montserrat </a:t>
            </a:r>
            <a:r>
              <a:rPr lang="en-US" err="1"/>
              <a:t>ExtraBold</a:t>
            </a:r>
            <a:r>
              <a:rPr lang="en-US"/>
              <a:t>, 10 pt.)</a:t>
            </a:r>
          </a:p>
        </p:txBody>
      </p:sp>
      <p:sp>
        <p:nvSpPr>
          <p:cNvPr id="9" name="Title 1">
            <a:extLst>
              <a:ext uri="{FF2B5EF4-FFF2-40B4-BE49-F238E27FC236}">
                <a16:creationId xmlns:a16="http://schemas.microsoft.com/office/drawing/2014/main" id="{38B58BE2-C626-2E4F-8F36-BD62F82188BD}"/>
              </a:ext>
            </a:extLst>
          </p:cNvPr>
          <p:cNvSpPr>
            <a:spLocks noGrp="1"/>
          </p:cNvSpPr>
          <p:nvPr>
            <p:ph type="title" hasCustomPrompt="1"/>
          </p:nvPr>
        </p:nvSpPr>
        <p:spPr>
          <a:xfrm>
            <a:off x="447923" y="790610"/>
            <a:ext cx="8197114" cy="993775"/>
          </a:xfrm>
          <a:prstGeom prst="rect">
            <a:avLst/>
          </a:prstGeom>
        </p:spPr>
        <p:txBody>
          <a:bodyPr anchor="b"/>
          <a:lstStyle>
            <a:lvl1pPr algn="l">
              <a:defRPr sz="3000" b="1" i="0">
                <a:solidFill>
                  <a:schemeClr val="tx1"/>
                </a:solidFill>
                <a:latin typeface="Montserrat" pitchFamily="2" charset="77"/>
                <a:ea typeface="Montserrat" pitchFamily="2" charset="77"/>
                <a:cs typeface="Montserrat" pitchFamily="2" charset="77"/>
              </a:defRPr>
            </a:lvl1pPr>
          </a:lstStyle>
          <a:p>
            <a:pPr lvl="0"/>
            <a:r>
              <a:rPr lang="en-US"/>
              <a:t>HEADER HERE </a:t>
            </a:r>
            <a:br>
              <a:rPr lang="en-US"/>
            </a:br>
            <a:r>
              <a:rPr lang="en-US"/>
              <a:t>(MONTSERRAT BOLD, 30 PT.)</a:t>
            </a:r>
          </a:p>
        </p:txBody>
      </p:sp>
    </p:spTree>
    <p:extLst>
      <p:ext uri="{BB962C8B-B14F-4D97-AF65-F5344CB8AC3E}">
        <p14:creationId xmlns:p14="http://schemas.microsoft.com/office/powerpoint/2010/main" val="145022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6" name="Chart Placeholder 11">
            <a:extLst>
              <a:ext uri="{FF2B5EF4-FFF2-40B4-BE49-F238E27FC236}">
                <a16:creationId xmlns:a16="http://schemas.microsoft.com/office/drawing/2014/main" id="{5D7D7DA7-7AEE-A146-B1E1-4B82628FFAE8}"/>
              </a:ext>
            </a:extLst>
          </p:cNvPr>
          <p:cNvSpPr>
            <a:spLocks noGrp="1"/>
          </p:cNvSpPr>
          <p:nvPr>
            <p:ph type="chart" sz="quarter" idx="12" hasCustomPrompt="1"/>
          </p:nvPr>
        </p:nvSpPr>
        <p:spPr>
          <a:xfrm>
            <a:off x="447923" y="1953577"/>
            <a:ext cx="8184662" cy="2828169"/>
          </a:xfrm>
          <a:prstGeom prst="rect">
            <a:avLst/>
          </a:prstGeom>
        </p:spPr>
        <p:txBody>
          <a:bodyPr>
            <a:normAutofit/>
          </a:bodyPr>
          <a:lstStyle>
            <a:lvl1pPr marL="0" indent="0">
              <a:buNone/>
              <a:defRPr sz="1800" b="1" i="0" baseline="0">
                <a:solidFill>
                  <a:schemeClr val="tx1"/>
                </a:solidFill>
                <a:latin typeface="Montserrat" pitchFamily="2" charset="77"/>
                <a:cs typeface="Montserrat" pitchFamily="2" charset="77"/>
              </a:defRPr>
            </a:lvl1pPr>
          </a:lstStyle>
          <a:p>
            <a:r>
              <a:rPr lang="en-US"/>
              <a:t>Graphics can go here – </a:t>
            </a:r>
            <a:br>
              <a:rPr lang="en-US"/>
            </a:br>
            <a:r>
              <a:rPr lang="en-US"/>
              <a:t>replace this box with your image or chart</a:t>
            </a:r>
          </a:p>
        </p:txBody>
      </p:sp>
      <p:sp>
        <p:nvSpPr>
          <p:cNvPr id="7" name="Title 1">
            <a:extLst>
              <a:ext uri="{FF2B5EF4-FFF2-40B4-BE49-F238E27FC236}">
                <a16:creationId xmlns:a16="http://schemas.microsoft.com/office/drawing/2014/main" id="{7BDB449D-6F4A-4143-A047-6469C3422AC4}"/>
              </a:ext>
            </a:extLst>
          </p:cNvPr>
          <p:cNvSpPr>
            <a:spLocks noGrp="1"/>
          </p:cNvSpPr>
          <p:nvPr>
            <p:ph type="title" hasCustomPrompt="1"/>
          </p:nvPr>
        </p:nvSpPr>
        <p:spPr>
          <a:xfrm>
            <a:off x="447923" y="790610"/>
            <a:ext cx="8197114" cy="993775"/>
          </a:xfrm>
          <a:prstGeom prst="rect">
            <a:avLst/>
          </a:prstGeom>
        </p:spPr>
        <p:txBody>
          <a:bodyPr anchor="b"/>
          <a:lstStyle>
            <a:lvl1pPr algn="l">
              <a:defRPr sz="3000" b="1" i="0">
                <a:solidFill>
                  <a:schemeClr val="tx1"/>
                </a:solidFill>
                <a:latin typeface="Montserrat" pitchFamily="2" charset="77"/>
                <a:ea typeface="Montserrat" pitchFamily="2" charset="77"/>
                <a:cs typeface="Montserrat" pitchFamily="2" charset="77"/>
              </a:defRPr>
            </a:lvl1pPr>
          </a:lstStyle>
          <a:p>
            <a:pPr lvl="0"/>
            <a:r>
              <a:rPr lang="en-US"/>
              <a:t>HEADER HERE </a:t>
            </a:r>
            <a:br>
              <a:rPr lang="en-US"/>
            </a:br>
            <a:r>
              <a:rPr lang="en-US"/>
              <a:t>(MONTSERRAT BOLD, 30 PT.)</a:t>
            </a:r>
          </a:p>
        </p:txBody>
      </p:sp>
    </p:spTree>
    <p:extLst>
      <p:ext uri="{BB962C8B-B14F-4D97-AF65-F5344CB8AC3E}">
        <p14:creationId xmlns:p14="http://schemas.microsoft.com/office/powerpoint/2010/main" val="2489552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D768C65-ABF2-2749-B6D9-D787C971EBD8}"/>
              </a:ext>
            </a:extLst>
          </p:cNvPr>
          <p:cNvSpPr>
            <a:spLocks noGrp="1"/>
          </p:cNvSpPr>
          <p:nvPr>
            <p:ph type="title" hasCustomPrompt="1"/>
          </p:nvPr>
        </p:nvSpPr>
        <p:spPr>
          <a:xfrm>
            <a:off x="429419" y="1006943"/>
            <a:ext cx="8285162" cy="2641756"/>
          </a:xfrm>
          <a:prstGeom prst="rect">
            <a:avLst/>
          </a:prstGeom>
        </p:spPr>
        <p:txBody>
          <a:bodyPr anchor="b"/>
          <a:lstStyle>
            <a:lvl1pPr algn="l">
              <a:defRPr sz="4800" b="1" i="0" baseline="0">
                <a:solidFill>
                  <a:schemeClr val="accent6"/>
                </a:solidFill>
                <a:latin typeface="Montserrat" pitchFamily="2" charset="77"/>
                <a:ea typeface="Montserrat" pitchFamily="2" charset="77"/>
                <a:cs typeface="Montserrat" pitchFamily="2" charset="77"/>
              </a:defRPr>
            </a:lvl1pPr>
          </a:lstStyle>
          <a:p>
            <a:r>
              <a:rPr lang="en-US"/>
              <a:t>TITLE HERE </a:t>
            </a:r>
            <a:br>
              <a:rPr lang="en-US"/>
            </a:br>
            <a:r>
              <a:rPr lang="en-US"/>
              <a:t>MONTESERRAT</a:t>
            </a:r>
            <a:br>
              <a:rPr lang="en-US"/>
            </a:br>
            <a:r>
              <a:rPr lang="en-US"/>
              <a:t>BOLD, 48 PT.</a:t>
            </a:r>
          </a:p>
        </p:txBody>
      </p:sp>
    </p:spTree>
    <p:extLst>
      <p:ext uri="{BB962C8B-B14F-4D97-AF65-F5344CB8AC3E}">
        <p14:creationId xmlns:p14="http://schemas.microsoft.com/office/powerpoint/2010/main" val="1336690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41B17A-C63E-8F41-8231-70C29D711F39}"/>
              </a:ext>
            </a:extLst>
          </p:cNvPr>
          <p:cNvSpPr>
            <a:spLocks noGrp="1"/>
          </p:cNvSpPr>
          <p:nvPr>
            <p:ph type="title" hasCustomPrompt="1"/>
          </p:nvPr>
        </p:nvSpPr>
        <p:spPr>
          <a:xfrm>
            <a:off x="429419" y="1006943"/>
            <a:ext cx="8285162" cy="2641756"/>
          </a:xfrm>
          <a:prstGeom prst="rect">
            <a:avLst/>
          </a:prstGeom>
        </p:spPr>
        <p:txBody>
          <a:bodyPr anchor="b"/>
          <a:lstStyle>
            <a:lvl1pPr algn="l">
              <a:defRPr sz="4800" b="1" i="0" baseline="0">
                <a:solidFill>
                  <a:schemeClr val="accent6"/>
                </a:solidFill>
                <a:latin typeface="Montserrat Black" pitchFamily="2" charset="77"/>
                <a:ea typeface="Montserrat Black" pitchFamily="2" charset="77"/>
                <a:cs typeface="Montserrat Black" pitchFamily="2" charset="77"/>
              </a:defRPr>
            </a:lvl1pPr>
          </a:lstStyle>
          <a:p>
            <a:r>
              <a:rPr lang="en-US"/>
              <a:t>TITLE HERE </a:t>
            </a:r>
            <a:br>
              <a:rPr lang="en-US"/>
            </a:br>
            <a:r>
              <a:rPr lang="en-US"/>
              <a:t>MONTESERRAT </a:t>
            </a:r>
            <a:br>
              <a:rPr lang="en-US"/>
            </a:br>
            <a:r>
              <a:rPr lang="en-US"/>
              <a:t>BLACK, 48 PT.</a:t>
            </a:r>
          </a:p>
        </p:txBody>
      </p:sp>
    </p:spTree>
    <p:extLst>
      <p:ext uri="{BB962C8B-B14F-4D97-AF65-F5344CB8AC3E}">
        <p14:creationId xmlns:p14="http://schemas.microsoft.com/office/powerpoint/2010/main" val="1694595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555381" y="1364403"/>
            <a:ext cx="1103781" cy="96361"/>
          </a:xfrm>
          <a:prstGeom prst="rect">
            <a:avLst/>
          </a:prstGeom>
        </p:spPr>
      </p:pic>
      <p:sp>
        <p:nvSpPr>
          <p:cNvPr id="8" name="Text Placeholder 9">
            <a:extLst>
              <a:ext uri="{FF2B5EF4-FFF2-40B4-BE49-F238E27FC236}">
                <a16:creationId xmlns:a16="http://schemas.microsoft.com/office/drawing/2014/main" id="{AA881FE8-9751-8644-9E16-E52864E27936}"/>
              </a:ext>
            </a:extLst>
          </p:cNvPr>
          <p:cNvSpPr>
            <a:spLocks noGrp="1"/>
          </p:cNvSpPr>
          <p:nvPr>
            <p:ph type="body" sz="quarter" idx="11" hasCustomPrompt="1"/>
          </p:nvPr>
        </p:nvSpPr>
        <p:spPr>
          <a:xfrm>
            <a:off x="447923" y="2520264"/>
            <a:ext cx="8197114" cy="2251761"/>
          </a:xfrm>
          <a:prstGeom prst="rect">
            <a:avLst/>
          </a:prstGeom>
        </p:spPr>
        <p:txBody>
          <a:bodyPr/>
          <a:lstStyle>
            <a:lvl1pPr marL="342900" indent="-342900">
              <a:buFont typeface="Arial" panose="020B0604020202020204" pitchFamily="34" charset="0"/>
              <a:buChar char="•"/>
              <a:defRPr sz="1800" b="1" i="0" baseline="0">
                <a:solidFill>
                  <a:schemeClr val="accent6"/>
                </a:solidFill>
                <a:latin typeface="Montserrat SemiBold" pitchFamily="2" charset="77"/>
                <a:ea typeface="Montserrat SemiBold" pitchFamily="2" charset="77"/>
                <a:cs typeface="Montserrat SemiBold" pitchFamily="2" charset="77"/>
              </a:defRPr>
            </a:lvl1pPr>
            <a:lvl2pPr marL="742950" indent="-285750">
              <a:buFont typeface="Arial" panose="020B0604020202020204" pitchFamily="34" charset="0"/>
              <a:buChar char="•"/>
              <a:defRPr sz="1600" b="1" i="0" baseline="0">
                <a:solidFill>
                  <a:schemeClr val="accent6"/>
                </a:solidFill>
                <a:latin typeface="Montserrat SemiBold" pitchFamily="2" charset="77"/>
                <a:ea typeface="Montserrat SemiBold" pitchFamily="2" charset="77"/>
                <a:cs typeface="Montserrat SemiBold" pitchFamily="2" charset="77"/>
              </a:defRPr>
            </a:lvl2pPr>
            <a:lvl3pPr marL="1143000" indent="-228600">
              <a:buSzPct val="100000"/>
              <a:buFont typeface="Arial" panose="020B0604020202020204" pitchFamily="34" charset="0"/>
              <a:buChar char="•"/>
              <a:defRPr sz="1400" b="1" i="0" baseline="0">
                <a:solidFill>
                  <a:schemeClr val="accent6"/>
                </a:solidFill>
                <a:latin typeface="Montserrat SemiBold" pitchFamily="2" charset="77"/>
                <a:ea typeface="Montserrat SemiBold" pitchFamily="2" charset="77"/>
                <a:cs typeface="Montserrat SemiBold" pitchFamily="2" charset="77"/>
              </a:defRPr>
            </a:lvl3pPr>
            <a:lvl4pPr marL="1600200" indent="-228600">
              <a:buFont typeface="Arial" panose="020B0604020202020204" pitchFamily="34" charset="0"/>
              <a:buChar char="•"/>
              <a:defRPr sz="1200" b="1" i="0" baseline="0">
                <a:solidFill>
                  <a:schemeClr val="accent6"/>
                </a:solidFill>
                <a:latin typeface="Montserrat" pitchFamily="2" charset="77"/>
                <a:ea typeface="Montserrat" pitchFamily="2" charset="77"/>
                <a:cs typeface="Montserrat" pitchFamily="2" charset="77"/>
              </a:defRPr>
            </a:lvl4pPr>
            <a:lvl5pPr marL="2057400" indent="-228600">
              <a:buFont typeface="Arial" panose="020B0604020202020204" pitchFamily="34" charset="0"/>
              <a:buChar char="•"/>
              <a:defRPr sz="1000" b="1" i="0" baseline="0">
                <a:solidFill>
                  <a:schemeClr val="accent6"/>
                </a:solidFill>
                <a:latin typeface="Montserrat ExtraBold" pitchFamily="2" charset="77"/>
                <a:ea typeface="Montserrat ExtraBold" pitchFamily="2" charset="77"/>
                <a:cs typeface="Montserrat ExtraBold" pitchFamily="2" charset="77"/>
              </a:defRPr>
            </a:lvl5pPr>
          </a:lstStyle>
          <a:p>
            <a:pPr lvl="0"/>
            <a:r>
              <a:rPr lang="en-US"/>
              <a:t>Body copy here (Montserrat </a:t>
            </a:r>
            <a:r>
              <a:rPr lang="en-US" err="1"/>
              <a:t>SemiBold</a:t>
            </a:r>
            <a:r>
              <a:rPr lang="en-US"/>
              <a:t>, 18 pt.)</a:t>
            </a:r>
          </a:p>
          <a:p>
            <a:pPr lvl="1"/>
            <a:r>
              <a:rPr lang="en-US"/>
              <a:t>Second sub-bullet (Montserrat </a:t>
            </a:r>
            <a:r>
              <a:rPr lang="en-US" err="1"/>
              <a:t>SemiBold</a:t>
            </a:r>
            <a:r>
              <a:rPr lang="en-US"/>
              <a:t>, 16 pt.)</a:t>
            </a:r>
          </a:p>
          <a:p>
            <a:pPr lvl="2"/>
            <a:r>
              <a:rPr lang="en-US"/>
              <a:t>Third sub-bullet (Montserrat </a:t>
            </a:r>
            <a:r>
              <a:rPr lang="en-US" err="1"/>
              <a:t>SemiBold</a:t>
            </a:r>
            <a:r>
              <a:rPr lang="en-US"/>
              <a:t>, 14 pt.)</a:t>
            </a:r>
          </a:p>
          <a:p>
            <a:pPr lvl="3"/>
            <a:r>
              <a:rPr lang="en-US"/>
              <a:t>Fourth sub-bullet (Montserrat Bold, 12 pt.)</a:t>
            </a:r>
          </a:p>
          <a:p>
            <a:pPr lvl="4"/>
            <a:r>
              <a:rPr lang="en-US"/>
              <a:t>Fifth sub-bullet (Montserrat </a:t>
            </a:r>
            <a:r>
              <a:rPr lang="en-US" err="1"/>
              <a:t>ExtraBold</a:t>
            </a:r>
            <a:r>
              <a:rPr lang="en-US"/>
              <a:t>, 10 pt.)</a:t>
            </a:r>
          </a:p>
        </p:txBody>
      </p:sp>
      <p:sp>
        <p:nvSpPr>
          <p:cNvPr id="9" name="Text Placeholder 5">
            <a:extLst>
              <a:ext uri="{FF2B5EF4-FFF2-40B4-BE49-F238E27FC236}">
                <a16:creationId xmlns:a16="http://schemas.microsoft.com/office/drawing/2014/main" id="{7BBBE37A-F380-8849-BA99-A9002C31BAB1}"/>
              </a:ext>
            </a:extLst>
          </p:cNvPr>
          <p:cNvSpPr>
            <a:spLocks noGrp="1"/>
          </p:cNvSpPr>
          <p:nvPr>
            <p:ph type="body" sz="quarter" idx="12" hasCustomPrompt="1"/>
          </p:nvPr>
        </p:nvSpPr>
        <p:spPr>
          <a:xfrm>
            <a:off x="460375" y="1930692"/>
            <a:ext cx="8184662" cy="411171"/>
          </a:xfrm>
          <a:prstGeom prst="rect">
            <a:avLst/>
          </a:prstGeom>
        </p:spPr>
        <p:txBody>
          <a:bodyPr>
            <a:noAutofit/>
          </a:bodyPr>
          <a:lstStyle>
            <a:lvl1pPr marL="0" indent="0">
              <a:lnSpc>
                <a:spcPct val="90000"/>
              </a:lnSpc>
              <a:buNone/>
              <a:defRPr sz="2200" b="1" i="0" baseline="0">
                <a:solidFill>
                  <a:schemeClr val="accent6"/>
                </a:solidFill>
                <a:latin typeface="Montserrat SemiBold" pitchFamily="2" charset="77"/>
                <a:ea typeface="Montserrat SemiBold" pitchFamily="2" charset="77"/>
                <a:cs typeface="Montserrat SemiBold" pitchFamily="2" charset="77"/>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SUB-HEADER HERE (MONTSERRAT SEMIBOLD, 22 PT.)</a:t>
            </a:r>
          </a:p>
        </p:txBody>
      </p:sp>
      <p:sp>
        <p:nvSpPr>
          <p:cNvPr id="10" name="Title 1">
            <a:extLst>
              <a:ext uri="{FF2B5EF4-FFF2-40B4-BE49-F238E27FC236}">
                <a16:creationId xmlns:a16="http://schemas.microsoft.com/office/drawing/2014/main" id="{1B82F2A2-73B6-FB44-8AA4-B726802D231C}"/>
              </a:ext>
            </a:extLst>
          </p:cNvPr>
          <p:cNvSpPr>
            <a:spLocks noGrp="1"/>
          </p:cNvSpPr>
          <p:nvPr>
            <p:ph type="title" hasCustomPrompt="1"/>
          </p:nvPr>
        </p:nvSpPr>
        <p:spPr>
          <a:xfrm>
            <a:off x="447923" y="790610"/>
            <a:ext cx="8197114" cy="993775"/>
          </a:xfrm>
          <a:prstGeom prst="rect">
            <a:avLst/>
          </a:prstGeom>
        </p:spPr>
        <p:txBody>
          <a:bodyPr anchor="b"/>
          <a:lstStyle>
            <a:lvl1pPr algn="l">
              <a:defRPr sz="3000" b="1" i="0">
                <a:solidFill>
                  <a:schemeClr val="accent6"/>
                </a:solidFill>
                <a:latin typeface="Montserrat" pitchFamily="2" charset="77"/>
                <a:ea typeface="Montserrat" pitchFamily="2" charset="77"/>
                <a:cs typeface="Montserrat" pitchFamily="2" charset="77"/>
              </a:defRPr>
            </a:lvl1pPr>
          </a:lstStyle>
          <a:p>
            <a:pPr lvl="0"/>
            <a:r>
              <a:rPr lang="en-US"/>
              <a:t>HEADER HERE </a:t>
            </a:r>
            <a:br>
              <a:rPr lang="en-US"/>
            </a:br>
            <a:r>
              <a:rPr lang="en-US"/>
              <a:t>(MONTSERRAT BOLD, 30 PT.)</a:t>
            </a:r>
          </a:p>
        </p:txBody>
      </p:sp>
    </p:spTree>
    <p:extLst>
      <p:ext uri="{BB962C8B-B14F-4D97-AF65-F5344CB8AC3E}">
        <p14:creationId xmlns:p14="http://schemas.microsoft.com/office/powerpoint/2010/main" val="2201522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F1DBE04-8E5E-2446-BB89-91A85E4A55B9}"/>
              </a:ext>
            </a:extLst>
          </p:cNvPr>
          <p:cNvSpPr>
            <a:spLocks noGrp="1"/>
          </p:cNvSpPr>
          <p:nvPr>
            <p:ph type="body" sz="quarter" idx="11" hasCustomPrompt="1"/>
          </p:nvPr>
        </p:nvSpPr>
        <p:spPr>
          <a:xfrm>
            <a:off x="447923" y="1959267"/>
            <a:ext cx="8197114" cy="2251761"/>
          </a:xfrm>
          <a:prstGeom prst="rect">
            <a:avLst/>
          </a:prstGeom>
        </p:spPr>
        <p:txBody>
          <a:bodyPr/>
          <a:lstStyle>
            <a:lvl1pPr marL="285750" indent="-285750">
              <a:buFont typeface="Arial" panose="020B0604020202020204" pitchFamily="34" charset="0"/>
              <a:buChar char="•"/>
              <a:defRPr sz="1800" b="1" i="0" baseline="0">
                <a:solidFill>
                  <a:schemeClr val="accent6"/>
                </a:solidFill>
                <a:latin typeface="Montserrat SemiBold" pitchFamily="2" charset="77"/>
                <a:ea typeface="Montserrat SemiBold" pitchFamily="2" charset="77"/>
                <a:cs typeface="Montserrat SemiBold" pitchFamily="2" charset="77"/>
              </a:defRPr>
            </a:lvl1pPr>
            <a:lvl2pPr marL="742950" indent="-285750">
              <a:buFont typeface="Arial" panose="020B0604020202020204" pitchFamily="34" charset="0"/>
              <a:buChar char="•"/>
              <a:defRPr sz="1600" b="1" i="0" baseline="0">
                <a:solidFill>
                  <a:schemeClr val="accent6"/>
                </a:solidFill>
                <a:latin typeface="Montserrat SemiBold" pitchFamily="2" charset="77"/>
                <a:ea typeface="Montserrat SemiBold" pitchFamily="2" charset="77"/>
                <a:cs typeface="Montserrat SemiBold" pitchFamily="2" charset="77"/>
              </a:defRPr>
            </a:lvl2pPr>
            <a:lvl3pPr marL="1200150" indent="-285750">
              <a:buSzPct val="100000"/>
              <a:buFont typeface="Arial" panose="020B0604020202020204" pitchFamily="34" charset="0"/>
              <a:buChar char="•"/>
              <a:defRPr sz="1400" b="1" i="0" baseline="0">
                <a:solidFill>
                  <a:schemeClr val="accent6"/>
                </a:solidFill>
                <a:latin typeface="Montserrat SemiBold" pitchFamily="2" charset="77"/>
                <a:ea typeface="Montserrat SemiBold" pitchFamily="2" charset="77"/>
                <a:cs typeface="Montserrat SemiBold" pitchFamily="2" charset="77"/>
              </a:defRPr>
            </a:lvl3pPr>
            <a:lvl4pPr marL="1543050" indent="-171450">
              <a:buFont typeface="Arial" panose="020B0604020202020204" pitchFamily="34" charset="0"/>
              <a:buChar char="•"/>
              <a:defRPr sz="1200" b="1" i="0" baseline="0">
                <a:solidFill>
                  <a:schemeClr val="accent6"/>
                </a:solidFill>
                <a:latin typeface="Montserrat" pitchFamily="2" charset="77"/>
                <a:ea typeface="Montserrat" pitchFamily="2" charset="77"/>
                <a:cs typeface="Montserrat" pitchFamily="2" charset="77"/>
              </a:defRPr>
            </a:lvl4pPr>
            <a:lvl5pPr marL="2000250" indent="-171450">
              <a:buFont typeface="Arial" panose="020B0604020202020204" pitchFamily="34" charset="0"/>
              <a:buChar char="•"/>
              <a:defRPr sz="1000" b="1" i="0" baseline="0">
                <a:solidFill>
                  <a:schemeClr val="accent6"/>
                </a:solidFill>
                <a:latin typeface="Montserrat ExtraBold" pitchFamily="2" charset="77"/>
                <a:ea typeface="Montserrat ExtraBold" pitchFamily="2" charset="77"/>
                <a:cs typeface="Montserrat ExtraBold" pitchFamily="2" charset="77"/>
              </a:defRPr>
            </a:lvl5pPr>
          </a:lstStyle>
          <a:p>
            <a:pPr lvl="0"/>
            <a:r>
              <a:rPr lang="en-US"/>
              <a:t>Content here (Montserrat </a:t>
            </a:r>
            <a:r>
              <a:rPr lang="en-US" err="1"/>
              <a:t>SemiBold</a:t>
            </a:r>
            <a:r>
              <a:rPr lang="en-US"/>
              <a:t>, 18 pt.)</a:t>
            </a:r>
          </a:p>
          <a:p>
            <a:pPr lvl="1"/>
            <a:r>
              <a:rPr lang="en-US"/>
              <a:t>Second sub-bullet (Montserrat </a:t>
            </a:r>
            <a:r>
              <a:rPr lang="en-US" err="1"/>
              <a:t>SemiBold</a:t>
            </a:r>
            <a:r>
              <a:rPr lang="en-US"/>
              <a:t>, 16 pt.)</a:t>
            </a:r>
          </a:p>
          <a:p>
            <a:pPr lvl="2"/>
            <a:r>
              <a:rPr lang="en-US"/>
              <a:t>Third sub-bullet (Montserrat </a:t>
            </a:r>
            <a:r>
              <a:rPr lang="en-US" err="1"/>
              <a:t>SemiBold</a:t>
            </a:r>
            <a:r>
              <a:rPr lang="en-US"/>
              <a:t>, 14 pt.)</a:t>
            </a:r>
          </a:p>
          <a:p>
            <a:pPr lvl="3"/>
            <a:r>
              <a:rPr lang="en-US"/>
              <a:t>Fourth sub-bullet (Montserrat Bold, 12 pt.)</a:t>
            </a:r>
          </a:p>
          <a:p>
            <a:pPr lvl="4"/>
            <a:r>
              <a:rPr lang="en-US"/>
              <a:t>Fifth sub-bullet (Montserrat </a:t>
            </a:r>
            <a:r>
              <a:rPr lang="en-US" err="1"/>
              <a:t>ExtraBold</a:t>
            </a:r>
            <a:r>
              <a:rPr lang="en-US"/>
              <a:t>, 10 pt.)</a:t>
            </a:r>
          </a:p>
        </p:txBody>
      </p:sp>
      <p:sp>
        <p:nvSpPr>
          <p:cNvPr id="9" name="Title 1">
            <a:extLst>
              <a:ext uri="{FF2B5EF4-FFF2-40B4-BE49-F238E27FC236}">
                <a16:creationId xmlns:a16="http://schemas.microsoft.com/office/drawing/2014/main" id="{38B58BE2-C626-2E4F-8F36-BD62F82188BD}"/>
              </a:ext>
            </a:extLst>
          </p:cNvPr>
          <p:cNvSpPr>
            <a:spLocks noGrp="1"/>
          </p:cNvSpPr>
          <p:nvPr>
            <p:ph type="title" hasCustomPrompt="1"/>
          </p:nvPr>
        </p:nvSpPr>
        <p:spPr>
          <a:xfrm>
            <a:off x="447923" y="790610"/>
            <a:ext cx="8197114" cy="993775"/>
          </a:xfrm>
          <a:prstGeom prst="rect">
            <a:avLst/>
          </a:prstGeom>
        </p:spPr>
        <p:txBody>
          <a:bodyPr anchor="b"/>
          <a:lstStyle>
            <a:lvl1pPr algn="l">
              <a:defRPr sz="3000" b="1" i="0">
                <a:solidFill>
                  <a:schemeClr val="accent6"/>
                </a:solidFill>
                <a:latin typeface="Montserrat" pitchFamily="2" charset="77"/>
                <a:ea typeface="Montserrat" pitchFamily="2" charset="77"/>
                <a:cs typeface="Montserrat" pitchFamily="2" charset="77"/>
              </a:defRPr>
            </a:lvl1pPr>
          </a:lstStyle>
          <a:p>
            <a:pPr lvl="0"/>
            <a:r>
              <a:rPr lang="en-US"/>
              <a:t>HEADER HERE </a:t>
            </a:r>
            <a:br>
              <a:rPr lang="en-US"/>
            </a:br>
            <a:r>
              <a:rPr lang="en-US"/>
              <a:t>(MONTSERRAT BOLD, 30 PT.)</a:t>
            </a:r>
          </a:p>
        </p:txBody>
      </p:sp>
    </p:spTree>
    <p:extLst>
      <p:ext uri="{BB962C8B-B14F-4D97-AF65-F5344CB8AC3E}">
        <p14:creationId xmlns:p14="http://schemas.microsoft.com/office/powerpoint/2010/main" val="982247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9419" y="1006943"/>
            <a:ext cx="8285162" cy="2641756"/>
          </a:xfrm>
          <a:prstGeom prst="rect">
            <a:avLst/>
          </a:prstGeom>
        </p:spPr>
        <p:txBody>
          <a:bodyPr anchor="b"/>
          <a:lstStyle>
            <a:lvl1pPr algn="l">
              <a:defRPr sz="4800" b="1" i="0" baseline="0">
                <a:solidFill>
                  <a:schemeClr val="tx2"/>
                </a:solidFill>
                <a:latin typeface="Montserrat Black" pitchFamily="2" charset="77"/>
                <a:ea typeface="Montserrat Black" pitchFamily="2" charset="77"/>
                <a:cs typeface="Montserrat Black" pitchFamily="2" charset="77"/>
              </a:defRPr>
            </a:lvl1pPr>
          </a:lstStyle>
          <a:p>
            <a:r>
              <a:rPr lang="en-US"/>
              <a:t>TITLE HERE </a:t>
            </a:r>
            <a:br>
              <a:rPr lang="en-US"/>
            </a:br>
            <a:r>
              <a:rPr lang="en-US"/>
              <a:t>MONTESERRAT </a:t>
            </a:r>
            <a:br>
              <a:rPr lang="en-US"/>
            </a:br>
            <a:r>
              <a:rPr lang="en-US"/>
              <a:t>BLACK, 48 PT.</a:t>
            </a:r>
          </a:p>
        </p:txBody>
      </p:sp>
    </p:spTree>
    <p:extLst>
      <p:ext uri="{BB962C8B-B14F-4D97-AF65-F5344CB8AC3E}">
        <p14:creationId xmlns:p14="http://schemas.microsoft.com/office/powerpoint/2010/main" val="2373491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6" name="Chart Placeholder 11">
            <a:extLst>
              <a:ext uri="{FF2B5EF4-FFF2-40B4-BE49-F238E27FC236}">
                <a16:creationId xmlns:a16="http://schemas.microsoft.com/office/drawing/2014/main" id="{5D7D7DA7-7AEE-A146-B1E1-4B82628FFAE8}"/>
              </a:ext>
            </a:extLst>
          </p:cNvPr>
          <p:cNvSpPr>
            <a:spLocks noGrp="1"/>
          </p:cNvSpPr>
          <p:nvPr>
            <p:ph type="chart" sz="quarter" idx="12" hasCustomPrompt="1"/>
          </p:nvPr>
        </p:nvSpPr>
        <p:spPr>
          <a:xfrm>
            <a:off x="447923" y="1953577"/>
            <a:ext cx="8184662" cy="2828169"/>
          </a:xfrm>
          <a:prstGeom prst="rect">
            <a:avLst/>
          </a:prstGeom>
        </p:spPr>
        <p:txBody>
          <a:bodyPr>
            <a:normAutofit/>
          </a:bodyPr>
          <a:lstStyle>
            <a:lvl1pPr marL="0" indent="0">
              <a:buNone/>
              <a:defRPr sz="1800" b="1" i="0" baseline="0">
                <a:solidFill>
                  <a:schemeClr val="accent6"/>
                </a:solidFill>
                <a:latin typeface="Montserrat" pitchFamily="2" charset="77"/>
                <a:cs typeface="Montserrat" pitchFamily="2" charset="77"/>
              </a:defRPr>
            </a:lvl1pPr>
          </a:lstStyle>
          <a:p>
            <a:r>
              <a:rPr lang="en-US"/>
              <a:t>Graphics can go here – </a:t>
            </a:r>
            <a:br>
              <a:rPr lang="en-US"/>
            </a:br>
            <a:r>
              <a:rPr lang="en-US"/>
              <a:t>replace this box with your image or chart</a:t>
            </a:r>
          </a:p>
        </p:txBody>
      </p:sp>
      <p:sp>
        <p:nvSpPr>
          <p:cNvPr id="7" name="Title 1">
            <a:extLst>
              <a:ext uri="{FF2B5EF4-FFF2-40B4-BE49-F238E27FC236}">
                <a16:creationId xmlns:a16="http://schemas.microsoft.com/office/drawing/2014/main" id="{7BDB449D-6F4A-4143-A047-6469C3422AC4}"/>
              </a:ext>
            </a:extLst>
          </p:cNvPr>
          <p:cNvSpPr>
            <a:spLocks noGrp="1"/>
          </p:cNvSpPr>
          <p:nvPr>
            <p:ph type="title" hasCustomPrompt="1"/>
          </p:nvPr>
        </p:nvSpPr>
        <p:spPr>
          <a:xfrm>
            <a:off x="447923" y="790610"/>
            <a:ext cx="8197114" cy="993775"/>
          </a:xfrm>
          <a:prstGeom prst="rect">
            <a:avLst/>
          </a:prstGeom>
        </p:spPr>
        <p:txBody>
          <a:bodyPr anchor="b"/>
          <a:lstStyle>
            <a:lvl1pPr algn="l">
              <a:defRPr sz="3000" b="1" i="0">
                <a:solidFill>
                  <a:schemeClr val="accent6"/>
                </a:solidFill>
                <a:latin typeface="Montserrat" pitchFamily="2" charset="77"/>
                <a:ea typeface="Montserrat" pitchFamily="2" charset="77"/>
                <a:cs typeface="Montserrat" pitchFamily="2" charset="77"/>
              </a:defRPr>
            </a:lvl1pPr>
          </a:lstStyle>
          <a:p>
            <a:pPr lvl="0"/>
            <a:r>
              <a:rPr lang="en-US"/>
              <a:t>HEADER HERE </a:t>
            </a:r>
            <a:br>
              <a:rPr lang="en-US"/>
            </a:br>
            <a:r>
              <a:rPr lang="en-US"/>
              <a:t>(MONTSERRAT BOLD, 30 PT.)</a:t>
            </a:r>
          </a:p>
        </p:txBody>
      </p:sp>
    </p:spTree>
    <p:extLst>
      <p:ext uri="{BB962C8B-B14F-4D97-AF65-F5344CB8AC3E}">
        <p14:creationId xmlns:p14="http://schemas.microsoft.com/office/powerpoint/2010/main" val="35254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447923" y="2320239"/>
            <a:ext cx="8197114" cy="1608965"/>
          </a:xfrm>
          <a:prstGeom prst="rect">
            <a:avLst/>
          </a:prstGeom>
        </p:spPr>
        <p:txBody>
          <a:bodyPr/>
          <a:lstStyle>
            <a:lvl1pPr marL="285750" indent="-285750">
              <a:buFont typeface="Arial" panose="020B0604020202020204" pitchFamily="34" charset="0"/>
              <a:buChar char="•"/>
              <a:defRPr sz="1800" b="1" i="0" baseline="0">
                <a:solidFill>
                  <a:schemeClr val="tx2"/>
                </a:solidFill>
                <a:latin typeface="Montserrat SemiBold" pitchFamily="2" charset="77"/>
                <a:ea typeface="Montserrat SemiBold" pitchFamily="2" charset="77"/>
                <a:cs typeface="Montserrat SemiBold" pitchFamily="2" charset="77"/>
              </a:defRPr>
            </a:lvl1pPr>
            <a:lvl2pPr marL="742950" indent="-285750">
              <a:buFont typeface="Arial" panose="020B0604020202020204" pitchFamily="34" charset="0"/>
              <a:buChar char="•"/>
              <a:defRPr sz="1600" b="1" i="0" baseline="0">
                <a:solidFill>
                  <a:schemeClr val="tx2"/>
                </a:solidFill>
                <a:latin typeface="Montserrat SemiBold" pitchFamily="2" charset="77"/>
                <a:ea typeface="Montserrat SemiBold" pitchFamily="2" charset="77"/>
                <a:cs typeface="Montserrat SemiBold" pitchFamily="2" charset="77"/>
              </a:defRPr>
            </a:lvl2pPr>
            <a:lvl3pPr marL="1200150" indent="-285750">
              <a:buSzPct val="100000"/>
              <a:buFont typeface="Arial" panose="020B0604020202020204" pitchFamily="34" charset="0"/>
              <a:buChar char="•"/>
              <a:defRPr sz="1400" b="1" i="0" baseline="0">
                <a:solidFill>
                  <a:schemeClr val="tx2"/>
                </a:solidFill>
                <a:latin typeface="Montserrat SemiBold" pitchFamily="2" charset="77"/>
                <a:ea typeface="Montserrat SemiBold" pitchFamily="2" charset="77"/>
                <a:cs typeface="Montserrat SemiBold" pitchFamily="2" charset="77"/>
              </a:defRPr>
            </a:lvl3pPr>
            <a:lvl4pPr marL="1543050" indent="-171450">
              <a:buFont typeface="Arial" panose="020B0604020202020204" pitchFamily="34" charset="0"/>
              <a:buChar char="•"/>
              <a:defRPr sz="1200" b="1" i="0" baseline="0">
                <a:solidFill>
                  <a:schemeClr val="tx2"/>
                </a:solidFill>
                <a:latin typeface="Montserrat" pitchFamily="2" charset="77"/>
                <a:ea typeface="Montserrat" pitchFamily="2" charset="77"/>
                <a:cs typeface="Montserrat" pitchFamily="2" charset="77"/>
              </a:defRPr>
            </a:lvl4pPr>
            <a:lvl5pPr marL="2000250" indent="-171450">
              <a:buFont typeface="Arial" panose="020B0604020202020204" pitchFamily="34" charset="0"/>
              <a:buChar char="•"/>
              <a:defRPr sz="1000" b="1" i="0" baseline="0">
                <a:solidFill>
                  <a:schemeClr val="tx2"/>
                </a:solidFill>
                <a:latin typeface="Montserrat ExtraBold" pitchFamily="2" charset="77"/>
                <a:ea typeface="Montserrat ExtraBold" pitchFamily="2" charset="77"/>
                <a:cs typeface="Montserrat ExtraBold" pitchFamily="2" charset="77"/>
              </a:defRPr>
            </a:lvl5pPr>
          </a:lstStyle>
          <a:p>
            <a:pPr lvl="0"/>
            <a:r>
              <a:rPr lang="en-US"/>
              <a:t>Body copy here (Montserrat </a:t>
            </a:r>
            <a:r>
              <a:rPr lang="en-US" err="1"/>
              <a:t>SemiBold</a:t>
            </a:r>
            <a:r>
              <a:rPr lang="en-US"/>
              <a:t>, 18 pt.)</a:t>
            </a:r>
          </a:p>
          <a:p>
            <a:pPr lvl="1"/>
            <a:r>
              <a:rPr lang="en-US"/>
              <a:t>Second sub-bullet (Montserrat </a:t>
            </a:r>
            <a:r>
              <a:rPr lang="en-US" err="1"/>
              <a:t>SemiBold</a:t>
            </a:r>
            <a:r>
              <a:rPr lang="en-US"/>
              <a:t>, 16 pt.)</a:t>
            </a:r>
          </a:p>
          <a:p>
            <a:pPr lvl="2"/>
            <a:r>
              <a:rPr lang="en-US"/>
              <a:t>Third sub-bullet (Montserrat </a:t>
            </a:r>
            <a:r>
              <a:rPr lang="en-US" err="1"/>
              <a:t>SemiBold</a:t>
            </a:r>
            <a:r>
              <a:rPr lang="en-US"/>
              <a:t>, 14 pt.)</a:t>
            </a:r>
          </a:p>
          <a:p>
            <a:pPr lvl="3"/>
            <a:r>
              <a:rPr lang="en-US"/>
              <a:t>Fourth sub-bullet (Montserrat Bold, 12 pt.)</a:t>
            </a:r>
          </a:p>
          <a:p>
            <a:pPr lvl="4"/>
            <a:r>
              <a:rPr lang="en-US"/>
              <a:t>Fifth sub-bullet (Montserrat </a:t>
            </a:r>
            <a:r>
              <a:rPr lang="en-US" err="1"/>
              <a:t>ExtraBold</a:t>
            </a:r>
            <a:r>
              <a:rPr lang="en-US"/>
              <a:t>, 10 pt.)</a:t>
            </a:r>
          </a:p>
        </p:txBody>
      </p:sp>
      <p:sp>
        <p:nvSpPr>
          <p:cNvPr id="10"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200" b="1" i="0" baseline="0">
                <a:solidFill>
                  <a:schemeClr val="tx2"/>
                </a:solidFill>
                <a:latin typeface="Montserrat SemiBold" pitchFamily="2" charset="77"/>
                <a:ea typeface="Montserrat SemiBold" pitchFamily="2" charset="77"/>
                <a:cs typeface="Montserrat SemiBold" pitchFamily="2" charset="77"/>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SUB-HEADER HERE (MONTSERRAT SEMIBOLD, 22 PT.)</a:t>
            </a:r>
          </a:p>
        </p:txBody>
      </p:sp>
      <p:sp>
        <p:nvSpPr>
          <p:cNvPr id="2" name="Title 1"/>
          <p:cNvSpPr>
            <a:spLocks noGrp="1"/>
          </p:cNvSpPr>
          <p:nvPr>
            <p:ph type="title" hasCustomPrompt="1"/>
          </p:nvPr>
        </p:nvSpPr>
        <p:spPr>
          <a:xfrm>
            <a:off x="447923" y="371510"/>
            <a:ext cx="8197114" cy="993775"/>
          </a:xfrm>
          <a:prstGeom prst="rect">
            <a:avLst/>
          </a:prstGeom>
        </p:spPr>
        <p:txBody>
          <a:bodyPr anchor="b"/>
          <a:lstStyle>
            <a:lvl1pPr algn="l">
              <a:defRPr sz="3000" b="1" i="0">
                <a:solidFill>
                  <a:schemeClr val="tx2"/>
                </a:solidFill>
                <a:latin typeface="Montserrat" pitchFamily="2" charset="77"/>
                <a:ea typeface="Montserrat" pitchFamily="2" charset="77"/>
                <a:cs typeface="Montserrat" pitchFamily="2" charset="77"/>
              </a:defRPr>
            </a:lvl1pPr>
          </a:lstStyle>
          <a:p>
            <a:pPr lvl="0"/>
            <a:r>
              <a:rPr lang="en-US"/>
              <a:t>HEADER HERE </a:t>
            </a:r>
            <a:br>
              <a:rPr lang="en-US"/>
            </a:br>
            <a:r>
              <a:rPr lang="en-US"/>
              <a:t>(MONTSERRAT BOLD, 30 PT.)</a:t>
            </a:r>
          </a:p>
        </p:txBody>
      </p:sp>
    </p:spTree>
    <p:extLst>
      <p:ext uri="{BB962C8B-B14F-4D97-AF65-F5344CB8AC3E}">
        <p14:creationId xmlns:p14="http://schemas.microsoft.com/office/powerpoint/2010/main" val="2769240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447923" y="1730667"/>
            <a:ext cx="8197114" cy="2251761"/>
          </a:xfrm>
          <a:prstGeom prst="rect">
            <a:avLst/>
          </a:prstGeom>
        </p:spPr>
        <p:txBody>
          <a:bodyPr/>
          <a:lstStyle>
            <a:lvl1pPr marL="285750" indent="-285750">
              <a:buFont typeface="Arial" panose="020B0604020202020204" pitchFamily="34" charset="0"/>
              <a:buChar char="•"/>
              <a:defRPr sz="1800" b="1" i="0" baseline="0">
                <a:solidFill>
                  <a:schemeClr val="tx2"/>
                </a:solidFill>
                <a:latin typeface="Montserrat SemiBold" pitchFamily="2" charset="77"/>
                <a:ea typeface="Montserrat SemiBold" pitchFamily="2" charset="77"/>
                <a:cs typeface="Montserrat SemiBold" pitchFamily="2" charset="77"/>
              </a:defRPr>
            </a:lvl1pPr>
            <a:lvl2pPr marL="742950" indent="-285750">
              <a:buFont typeface="Arial" panose="020B0604020202020204" pitchFamily="34" charset="0"/>
              <a:buChar char="•"/>
              <a:defRPr sz="1600" b="1" i="0" baseline="0">
                <a:solidFill>
                  <a:schemeClr val="tx2"/>
                </a:solidFill>
                <a:latin typeface="Montserrat SemiBold" pitchFamily="2" charset="77"/>
                <a:ea typeface="Montserrat SemiBold" pitchFamily="2" charset="77"/>
                <a:cs typeface="Montserrat SemiBold" pitchFamily="2" charset="77"/>
              </a:defRPr>
            </a:lvl2pPr>
            <a:lvl3pPr marL="1200150" indent="-285750">
              <a:buSzPct val="100000"/>
              <a:buFont typeface="Arial" panose="020B0604020202020204" pitchFamily="34" charset="0"/>
              <a:buChar char="•"/>
              <a:defRPr sz="1400" b="1" i="0" baseline="0">
                <a:solidFill>
                  <a:schemeClr val="tx2"/>
                </a:solidFill>
                <a:latin typeface="Montserrat SemiBold" pitchFamily="2" charset="77"/>
                <a:ea typeface="Montserrat SemiBold" pitchFamily="2" charset="77"/>
                <a:cs typeface="Montserrat SemiBold" pitchFamily="2" charset="77"/>
              </a:defRPr>
            </a:lvl3pPr>
            <a:lvl4pPr marL="1543050" indent="-171450">
              <a:buFont typeface="Arial" panose="020B0604020202020204" pitchFamily="34" charset="0"/>
              <a:buChar char="•"/>
              <a:defRPr sz="1200" b="1" i="0" baseline="0">
                <a:solidFill>
                  <a:schemeClr val="tx2"/>
                </a:solidFill>
                <a:latin typeface="Montserrat" pitchFamily="2" charset="77"/>
                <a:ea typeface="Montserrat" pitchFamily="2" charset="77"/>
                <a:cs typeface="Montserrat" pitchFamily="2" charset="77"/>
              </a:defRPr>
            </a:lvl4pPr>
            <a:lvl5pPr marL="2000250" indent="-171450">
              <a:buFont typeface="Arial" panose="020B0604020202020204" pitchFamily="34" charset="0"/>
              <a:buChar char="•"/>
              <a:defRPr sz="1000" b="1" i="0" baseline="0">
                <a:solidFill>
                  <a:schemeClr val="tx2"/>
                </a:solidFill>
                <a:latin typeface="Montserrat ExtraBold" pitchFamily="2" charset="77"/>
                <a:ea typeface="Montserrat ExtraBold" pitchFamily="2" charset="77"/>
                <a:cs typeface="Montserrat ExtraBold" pitchFamily="2" charset="77"/>
              </a:defRPr>
            </a:lvl5pPr>
          </a:lstStyle>
          <a:p>
            <a:pPr lvl="0"/>
            <a:r>
              <a:rPr lang="en-US"/>
              <a:t>Body copy here (Montserrat </a:t>
            </a:r>
            <a:r>
              <a:rPr lang="en-US" err="1"/>
              <a:t>SemiBold</a:t>
            </a:r>
            <a:r>
              <a:rPr lang="en-US"/>
              <a:t>, 18 pt.)</a:t>
            </a:r>
          </a:p>
          <a:p>
            <a:pPr lvl="1"/>
            <a:r>
              <a:rPr lang="en-US"/>
              <a:t>Second sub-bullet (Montserrat </a:t>
            </a:r>
            <a:r>
              <a:rPr lang="en-US" err="1"/>
              <a:t>SemiBold</a:t>
            </a:r>
            <a:r>
              <a:rPr lang="en-US"/>
              <a:t>, 16 pt.)</a:t>
            </a:r>
          </a:p>
          <a:p>
            <a:pPr lvl="2"/>
            <a:r>
              <a:rPr lang="en-US"/>
              <a:t>Third sub-bullet (Montserrat </a:t>
            </a:r>
            <a:r>
              <a:rPr lang="en-US" err="1"/>
              <a:t>SemiBold</a:t>
            </a:r>
            <a:r>
              <a:rPr lang="en-US"/>
              <a:t>, 14 pt.)</a:t>
            </a:r>
          </a:p>
          <a:p>
            <a:pPr lvl="3"/>
            <a:r>
              <a:rPr lang="en-US"/>
              <a:t>Fourth sub-bullet (Montserrat Bold, 12 pt.)</a:t>
            </a:r>
          </a:p>
          <a:p>
            <a:pPr lvl="4"/>
            <a:r>
              <a:rPr lang="en-US"/>
              <a:t>Fifth sub-bullet (Montserrat </a:t>
            </a:r>
            <a:r>
              <a:rPr lang="en-US" err="1"/>
              <a:t>ExtraBold</a:t>
            </a:r>
            <a:r>
              <a:rPr lang="en-US"/>
              <a:t>, 10 pt.)</a:t>
            </a:r>
          </a:p>
        </p:txBody>
      </p:sp>
      <p:sp>
        <p:nvSpPr>
          <p:cNvPr id="2" name="Title 1"/>
          <p:cNvSpPr>
            <a:spLocks noGrp="1"/>
          </p:cNvSpPr>
          <p:nvPr>
            <p:ph type="title" hasCustomPrompt="1"/>
          </p:nvPr>
        </p:nvSpPr>
        <p:spPr>
          <a:xfrm>
            <a:off x="447923" y="371510"/>
            <a:ext cx="8197114" cy="993775"/>
          </a:xfrm>
          <a:prstGeom prst="rect">
            <a:avLst/>
          </a:prstGeom>
        </p:spPr>
        <p:txBody>
          <a:bodyPr anchor="b"/>
          <a:lstStyle>
            <a:lvl1pPr algn="l">
              <a:defRPr sz="3000" b="1" i="0">
                <a:solidFill>
                  <a:schemeClr val="tx2"/>
                </a:solidFill>
                <a:latin typeface="Montserrat" pitchFamily="2" charset="77"/>
                <a:ea typeface="Montserrat" pitchFamily="2" charset="77"/>
                <a:cs typeface="Montserrat" pitchFamily="2" charset="77"/>
              </a:defRPr>
            </a:lvl1pPr>
          </a:lstStyle>
          <a:p>
            <a:pPr lvl="0"/>
            <a:r>
              <a:rPr lang="en-US"/>
              <a:t>HEADER HERE </a:t>
            </a:r>
            <a:br>
              <a:rPr lang="en-US"/>
            </a:br>
            <a:r>
              <a:rPr lang="en-US"/>
              <a:t>(MONTSERRAT BOLD, 30 PT.)</a:t>
            </a:r>
          </a:p>
        </p:txBody>
      </p:sp>
    </p:spTree>
    <p:extLst>
      <p:ext uri="{BB962C8B-B14F-4D97-AF65-F5344CB8AC3E}">
        <p14:creationId xmlns:p14="http://schemas.microsoft.com/office/powerpoint/2010/main" val="99174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6" name="Chart Placeholder 11"/>
          <p:cNvSpPr>
            <a:spLocks noGrp="1"/>
          </p:cNvSpPr>
          <p:nvPr>
            <p:ph type="chart" sz="quarter" idx="12" hasCustomPrompt="1"/>
          </p:nvPr>
        </p:nvSpPr>
        <p:spPr>
          <a:xfrm>
            <a:off x="447923" y="1724977"/>
            <a:ext cx="8184662" cy="2828169"/>
          </a:xfrm>
          <a:prstGeom prst="rect">
            <a:avLst/>
          </a:prstGeom>
        </p:spPr>
        <p:txBody>
          <a:bodyPr>
            <a:normAutofit/>
          </a:bodyPr>
          <a:lstStyle>
            <a:lvl1pPr marL="0" indent="0">
              <a:buNone/>
              <a:defRPr sz="1800" b="1" i="0" baseline="0">
                <a:solidFill>
                  <a:srgbClr val="FFFFFF"/>
                </a:solidFill>
                <a:latin typeface="Montserrat" pitchFamily="2" charset="77"/>
                <a:cs typeface="Montserrat" pitchFamily="2" charset="77"/>
              </a:defRPr>
            </a:lvl1pPr>
          </a:lstStyle>
          <a:p>
            <a:r>
              <a:rPr lang="en-US"/>
              <a:t>Replace this box with your graphic</a:t>
            </a:r>
          </a:p>
        </p:txBody>
      </p:sp>
      <p:sp>
        <p:nvSpPr>
          <p:cNvPr id="7" name="Title 1">
            <a:extLst>
              <a:ext uri="{FF2B5EF4-FFF2-40B4-BE49-F238E27FC236}">
                <a16:creationId xmlns:a16="http://schemas.microsoft.com/office/drawing/2014/main" id="{D5509EC1-6BDF-624B-B734-659327867950}"/>
              </a:ext>
            </a:extLst>
          </p:cNvPr>
          <p:cNvSpPr>
            <a:spLocks noGrp="1"/>
          </p:cNvSpPr>
          <p:nvPr>
            <p:ph type="title" hasCustomPrompt="1"/>
          </p:nvPr>
        </p:nvSpPr>
        <p:spPr>
          <a:xfrm>
            <a:off x="447923" y="371510"/>
            <a:ext cx="8197114" cy="993775"/>
          </a:xfrm>
          <a:prstGeom prst="rect">
            <a:avLst/>
          </a:prstGeom>
        </p:spPr>
        <p:txBody>
          <a:bodyPr anchor="b"/>
          <a:lstStyle>
            <a:lvl1pPr algn="l">
              <a:defRPr sz="3000" b="1" i="0">
                <a:solidFill>
                  <a:schemeClr val="tx2"/>
                </a:solidFill>
                <a:latin typeface="Montserrat" pitchFamily="2" charset="77"/>
                <a:ea typeface="Montserrat" pitchFamily="2" charset="77"/>
                <a:cs typeface="Montserrat" pitchFamily="2" charset="77"/>
              </a:defRPr>
            </a:lvl1pPr>
          </a:lstStyle>
          <a:p>
            <a:pPr lvl="0"/>
            <a:r>
              <a:rPr lang="en-US"/>
              <a:t>HEADER HERE </a:t>
            </a:r>
            <a:br>
              <a:rPr lang="en-US"/>
            </a:br>
            <a:r>
              <a:rPr lang="en-US"/>
              <a:t>(MONTSERRAT BOLD, 30 PT.)</a:t>
            </a:r>
          </a:p>
        </p:txBody>
      </p:sp>
    </p:spTree>
    <p:extLst>
      <p:ext uri="{BB962C8B-B14F-4D97-AF65-F5344CB8AC3E}">
        <p14:creationId xmlns:p14="http://schemas.microsoft.com/office/powerpoint/2010/main" val="3828560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BC1B3B0-6A98-FF4C-9AF6-37B2E43AD60F}"/>
              </a:ext>
            </a:extLst>
          </p:cNvPr>
          <p:cNvSpPr>
            <a:spLocks noGrp="1"/>
          </p:cNvSpPr>
          <p:nvPr>
            <p:ph type="title" hasCustomPrompt="1"/>
          </p:nvPr>
        </p:nvSpPr>
        <p:spPr>
          <a:xfrm>
            <a:off x="429419" y="1006943"/>
            <a:ext cx="8285162" cy="2641756"/>
          </a:xfrm>
          <a:prstGeom prst="rect">
            <a:avLst/>
          </a:prstGeom>
        </p:spPr>
        <p:txBody>
          <a:bodyPr anchor="b"/>
          <a:lstStyle>
            <a:lvl1pPr algn="l">
              <a:defRPr sz="4800" b="1" i="0" baseline="0">
                <a:solidFill>
                  <a:srgbClr val="888B8D"/>
                </a:solidFill>
                <a:latin typeface="Montserrat" pitchFamily="2" charset="77"/>
                <a:ea typeface="Montserrat" pitchFamily="2" charset="77"/>
                <a:cs typeface="Montserrat" pitchFamily="2" charset="77"/>
              </a:defRPr>
            </a:lvl1pPr>
          </a:lstStyle>
          <a:p>
            <a:r>
              <a:rPr lang="en-US"/>
              <a:t>TITLE HERE </a:t>
            </a:r>
            <a:br>
              <a:rPr lang="en-US"/>
            </a:br>
            <a:r>
              <a:rPr lang="en-US"/>
              <a:t>MONTESERRAT</a:t>
            </a:r>
            <a:br>
              <a:rPr lang="en-US"/>
            </a:br>
            <a:r>
              <a:rPr lang="en-US"/>
              <a:t>BOLD, 48 PT.</a:t>
            </a:r>
          </a:p>
        </p:txBody>
      </p:sp>
    </p:spTree>
    <p:extLst>
      <p:ext uri="{BB962C8B-B14F-4D97-AF65-F5344CB8AC3E}">
        <p14:creationId xmlns:p14="http://schemas.microsoft.com/office/powerpoint/2010/main" val="3965653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745A333-285F-7148-B645-4F96F3A29D1A}"/>
              </a:ext>
            </a:extLst>
          </p:cNvPr>
          <p:cNvSpPr>
            <a:spLocks noGrp="1"/>
          </p:cNvSpPr>
          <p:nvPr>
            <p:ph type="title" hasCustomPrompt="1"/>
          </p:nvPr>
        </p:nvSpPr>
        <p:spPr>
          <a:xfrm>
            <a:off x="429419" y="1006943"/>
            <a:ext cx="8285162" cy="2641756"/>
          </a:xfrm>
          <a:prstGeom prst="rect">
            <a:avLst/>
          </a:prstGeom>
        </p:spPr>
        <p:txBody>
          <a:bodyPr anchor="b"/>
          <a:lstStyle>
            <a:lvl1pPr algn="l">
              <a:defRPr sz="4800" b="1" i="0" baseline="0">
                <a:solidFill>
                  <a:srgbClr val="888B8D"/>
                </a:solidFill>
                <a:latin typeface="Montserrat Black" pitchFamily="2" charset="77"/>
                <a:ea typeface="Montserrat Black" pitchFamily="2" charset="77"/>
                <a:cs typeface="Montserrat Black" pitchFamily="2" charset="77"/>
              </a:defRPr>
            </a:lvl1pPr>
          </a:lstStyle>
          <a:p>
            <a:r>
              <a:rPr lang="en-US"/>
              <a:t>TITLE HERE </a:t>
            </a:r>
            <a:br>
              <a:rPr lang="en-US"/>
            </a:br>
            <a:r>
              <a:rPr lang="en-US"/>
              <a:t>MONTESERRAT </a:t>
            </a:r>
            <a:br>
              <a:rPr lang="en-US"/>
            </a:br>
            <a:r>
              <a:rPr lang="en-US"/>
              <a:t>BLACK, 48 PT.</a:t>
            </a:r>
          </a:p>
        </p:txBody>
      </p:sp>
    </p:spTree>
    <p:extLst>
      <p:ext uri="{BB962C8B-B14F-4D97-AF65-F5344CB8AC3E}">
        <p14:creationId xmlns:p14="http://schemas.microsoft.com/office/powerpoint/2010/main" val="290149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Text Placeholder 9">
            <a:extLst>
              <a:ext uri="{FF2B5EF4-FFF2-40B4-BE49-F238E27FC236}">
                <a16:creationId xmlns:a16="http://schemas.microsoft.com/office/drawing/2014/main" id="{16438BDF-6390-BF49-97BA-15EBDCE43E6C}"/>
              </a:ext>
            </a:extLst>
          </p:cNvPr>
          <p:cNvSpPr>
            <a:spLocks noGrp="1"/>
          </p:cNvSpPr>
          <p:nvPr>
            <p:ph type="body" sz="quarter" idx="11" hasCustomPrompt="1"/>
          </p:nvPr>
        </p:nvSpPr>
        <p:spPr>
          <a:xfrm>
            <a:off x="447923" y="2634564"/>
            <a:ext cx="8197114" cy="2251761"/>
          </a:xfrm>
          <a:prstGeom prst="rect">
            <a:avLst/>
          </a:prstGeom>
        </p:spPr>
        <p:txBody>
          <a:bodyPr/>
          <a:lstStyle>
            <a:lvl1pPr marL="342900" indent="-342900">
              <a:buFont typeface="Arial" panose="020B0604020202020204" pitchFamily="34" charset="0"/>
              <a:buChar char="•"/>
              <a:defRPr sz="1800" b="1" i="0" baseline="0">
                <a:solidFill>
                  <a:schemeClr val="accent6"/>
                </a:solidFill>
                <a:latin typeface="Montserrat SemiBold" pitchFamily="2" charset="77"/>
                <a:ea typeface="Montserrat SemiBold" pitchFamily="2" charset="77"/>
                <a:cs typeface="Montserrat SemiBold" pitchFamily="2" charset="77"/>
              </a:defRPr>
            </a:lvl1pPr>
            <a:lvl2pPr marL="742950" indent="-285750">
              <a:buFont typeface="Arial" panose="020B0604020202020204" pitchFamily="34" charset="0"/>
              <a:buChar char="•"/>
              <a:defRPr sz="1600" b="1" i="0" baseline="0">
                <a:solidFill>
                  <a:schemeClr val="accent6"/>
                </a:solidFill>
                <a:latin typeface="Montserrat SemiBold" pitchFamily="2" charset="77"/>
                <a:ea typeface="Montserrat SemiBold" pitchFamily="2" charset="77"/>
                <a:cs typeface="Montserrat SemiBold" pitchFamily="2" charset="77"/>
              </a:defRPr>
            </a:lvl2pPr>
            <a:lvl3pPr marL="1143000" indent="-228600">
              <a:buSzPct val="100000"/>
              <a:buFont typeface="Arial" panose="020B0604020202020204" pitchFamily="34" charset="0"/>
              <a:buChar char="•"/>
              <a:defRPr sz="1400" b="1" i="0" baseline="0">
                <a:solidFill>
                  <a:schemeClr val="accent6"/>
                </a:solidFill>
                <a:latin typeface="Montserrat SemiBold" pitchFamily="2" charset="77"/>
                <a:ea typeface="Montserrat SemiBold" pitchFamily="2" charset="77"/>
                <a:cs typeface="Montserrat SemiBold" pitchFamily="2" charset="77"/>
              </a:defRPr>
            </a:lvl3pPr>
            <a:lvl4pPr marL="1600200" indent="-228600">
              <a:buFont typeface="Arial" panose="020B0604020202020204" pitchFamily="34" charset="0"/>
              <a:buChar char="•"/>
              <a:defRPr sz="1200" b="1" i="0" baseline="0">
                <a:solidFill>
                  <a:schemeClr val="accent6"/>
                </a:solidFill>
                <a:latin typeface="Montserrat" pitchFamily="2" charset="77"/>
                <a:ea typeface="Montserrat" pitchFamily="2" charset="77"/>
                <a:cs typeface="Montserrat" pitchFamily="2" charset="77"/>
              </a:defRPr>
            </a:lvl4pPr>
            <a:lvl5pPr marL="2057400" indent="-228600">
              <a:buFont typeface="Arial" panose="020B0604020202020204" pitchFamily="34" charset="0"/>
              <a:buChar char="•"/>
              <a:defRPr sz="1000" b="1" i="0" baseline="0">
                <a:solidFill>
                  <a:schemeClr val="accent6"/>
                </a:solidFill>
                <a:latin typeface="Montserrat ExtraBold" pitchFamily="2" charset="77"/>
                <a:ea typeface="Montserrat ExtraBold" pitchFamily="2" charset="77"/>
                <a:cs typeface="Montserrat ExtraBold" pitchFamily="2" charset="77"/>
              </a:defRPr>
            </a:lvl5pPr>
          </a:lstStyle>
          <a:p>
            <a:pPr lvl="0"/>
            <a:r>
              <a:rPr lang="en-US"/>
              <a:t>Body copy here (Montserrat </a:t>
            </a:r>
            <a:r>
              <a:rPr lang="en-US" err="1"/>
              <a:t>SemiBold</a:t>
            </a:r>
            <a:r>
              <a:rPr lang="en-US"/>
              <a:t>, 18 pt.)</a:t>
            </a:r>
          </a:p>
          <a:p>
            <a:pPr lvl="1"/>
            <a:r>
              <a:rPr lang="en-US"/>
              <a:t>Second sub-bullet (Montserrat </a:t>
            </a:r>
            <a:r>
              <a:rPr lang="en-US" err="1"/>
              <a:t>SemiBold</a:t>
            </a:r>
            <a:r>
              <a:rPr lang="en-US"/>
              <a:t>, 16 pt.)</a:t>
            </a:r>
          </a:p>
          <a:p>
            <a:pPr lvl="2"/>
            <a:r>
              <a:rPr lang="en-US"/>
              <a:t>Third sub-bullet (Montserrat </a:t>
            </a:r>
            <a:r>
              <a:rPr lang="en-US" err="1"/>
              <a:t>SemiBold</a:t>
            </a:r>
            <a:r>
              <a:rPr lang="en-US"/>
              <a:t>, 14 pt.)</a:t>
            </a:r>
          </a:p>
          <a:p>
            <a:pPr lvl="3"/>
            <a:r>
              <a:rPr lang="en-US"/>
              <a:t>Fourth sub-bullet (Montserrat Bold, 12 pt.)</a:t>
            </a:r>
          </a:p>
          <a:p>
            <a:pPr lvl="4"/>
            <a:r>
              <a:rPr lang="en-US"/>
              <a:t>Fifth sub-bullet (Montserrat </a:t>
            </a:r>
            <a:r>
              <a:rPr lang="en-US" err="1"/>
              <a:t>ExtraBold</a:t>
            </a:r>
            <a:r>
              <a:rPr lang="en-US"/>
              <a:t>, 10 pt.)</a:t>
            </a:r>
          </a:p>
        </p:txBody>
      </p:sp>
      <p:sp>
        <p:nvSpPr>
          <p:cNvPr id="14" name="Text Placeholder 5">
            <a:extLst>
              <a:ext uri="{FF2B5EF4-FFF2-40B4-BE49-F238E27FC236}">
                <a16:creationId xmlns:a16="http://schemas.microsoft.com/office/drawing/2014/main" id="{FDFE0920-E20E-2C4A-A5D3-CD0A0B1BE307}"/>
              </a:ext>
            </a:extLst>
          </p:cNvPr>
          <p:cNvSpPr>
            <a:spLocks noGrp="1"/>
          </p:cNvSpPr>
          <p:nvPr>
            <p:ph type="body" sz="quarter" idx="12" hasCustomPrompt="1"/>
          </p:nvPr>
        </p:nvSpPr>
        <p:spPr>
          <a:xfrm>
            <a:off x="460375" y="2044992"/>
            <a:ext cx="8184662" cy="411171"/>
          </a:xfrm>
          <a:prstGeom prst="rect">
            <a:avLst/>
          </a:prstGeom>
        </p:spPr>
        <p:txBody>
          <a:bodyPr>
            <a:noAutofit/>
          </a:bodyPr>
          <a:lstStyle>
            <a:lvl1pPr marL="0" indent="0">
              <a:lnSpc>
                <a:spcPct val="90000"/>
              </a:lnSpc>
              <a:buNone/>
              <a:defRPr sz="2200" b="1" i="0" baseline="0">
                <a:solidFill>
                  <a:schemeClr val="tx1"/>
                </a:solidFill>
                <a:latin typeface="Montserrat SemiBold" pitchFamily="2" charset="77"/>
                <a:ea typeface="Montserrat SemiBold" pitchFamily="2" charset="77"/>
                <a:cs typeface="Montserrat SemiBold" pitchFamily="2" charset="77"/>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SUB-HEADER HERE (MONTSERRAT SEMIBOLD, 22 PT.)</a:t>
            </a:r>
          </a:p>
        </p:txBody>
      </p:sp>
      <p:sp>
        <p:nvSpPr>
          <p:cNvPr id="16" name="Title 1">
            <a:extLst>
              <a:ext uri="{FF2B5EF4-FFF2-40B4-BE49-F238E27FC236}">
                <a16:creationId xmlns:a16="http://schemas.microsoft.com/office/drawing/2014/main" id="{F98E89A4-76DA-5344-8A9B-C35058B8A2E2}"/>
              </a:ext>
            </a:extLst>
          </p:cNvPr>
          <p:cNvSpPr>
            <a:spLocks noGrp="1"/>
          </p:cNvSpPr>
          <p:nvPr>
            <p:ph type="title" hasCustomPrompt="1"/>
          </p:nvPr>
        </p:nvSpPr>
        <p:spPr>
          <a:xfrm>
            <a:off x="447923" y="876335"/>
            <a:ext cx="8197114" cy="993775"/>
          </a:xfrm>
          <a:prstGeom prst="rect">
            <a:avLst/>
          </a:prstGeom>
        </p:spPr>
        <p:txBody>
          <a:bodyPr anchor="b"/>
          <a:lstStyle>
            <a:lvl1pPr algn="l">
              <a:defRPr sz="3000" b="1" i="0">
                <a:solidFill>
                  <a:schemeClr val="bg1"/>
                </a:solidFill>
                <a:latin typeface="Montserrat" pitchFamily="2" charset="77"/>
                <a:ea typeface="Montserrat" pitchFamily="2" charset="77"/>
                <a:cs typeface="Montserrat" pitchFamily="2" charset="77"/>
              </a:defRPr>
            </a:lvl1pPr>
          </a:lstStyle>
          <a:p>
            <a:pPr lvl="0"/>
            <a:r>
              <a:rPr lang="en-US"/>
              <a:t>HEADER HERE </a:t>
            </a:r>
            <a:br>
              <a:rPr lang="en-US"/>
            </a:br>
            <a:r>
              <a:rPr lang="en-US"/>
              <a:t>(MONTSERRAT BOLD, 30 PT.)</a:t>
            </a:r>
          </a:p>
        </p:txBody>
      </p:sp>
    </p:spTree>
    <p:extLst>
      <p:ext uri="{BB962C8B-B14F-4D97-AF65-F5344CB8AC3E}">
        <p14:creationId xmlns:p14="http://schemas.microsoft.com/office/powerpoint/2010/main" val="2429301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634B669A-D9E9-7E44-ABF0-9F1DEF3275EC}"/>
              </a:ext>
            </a:extLst>
          </p:cNvPr>
          <p:cNvSpPr>
            <a:spLocks noGrp="1"/>
          </p:cNvSpPr>
          <p:nvPr>
            <p:ph type="body" sz="quarter" idx="11" hasCustomPrompt="1"/>
          </p:nvPr>
        </p:nvSpPr>
        <p:spPr>
          <a:xfrm>
            <a:off x="447923" y="2044992"/>
            <a:ext cx="8197114" cy="2251761"/>
          </a:xfrm>
          <a:prstGeom prst="rect">
            <a:avLst/>
          </a:prstGeom>
        </p:spPr>
        <p:txBody>
          <a:bodyPr/>
          <a:lstStyle>
            <a:lvl1pPr marL="285750" indent="-285750">
              <a:buFont typeface="Arial" panose="020B0604020202020204" pitchFamily="34" charset="0"/>
              <a:buChar char="•"/>
              <a:defRPr sz="1800" b="1" i="0" baseline="0">
                <a:solidFill>
                  <a:schemeClr val="accent6"/>
                </a:solidFill>
                <a:latin typeface="Montserrat SemiBold" pitchFamily="2" charset="77"/>
                <a:ea typeface="Montserrat SemiBold" pitchFamily="2" charset="77"/>
                <a:cs typeface="Montserrat SemiBold" pitchFamily="2" charset="77"/>
              </a:defRPr>
            </a:lvl1pPr>
            <a:lvl2pPr marL="742950" indent="-285750">
              <a:buFont typeface="Arial" panose="020B0604020202020204" pitchFamily="34" charset="0"/>
              <a:buChar char="•"/>
              <a:defRPr sz="1600" b="1" i="0" baseline="0">
                <a:solidFill>
                  <a:schemeClr val="accent6"/>
                </a:solidFill>
                <a:latin typeface="Montserrat SemiBold" pitchFamily="2" charset="77"/>
                <a:ea typeface="Montserrat SemiBold" pitchFamily="2" charset="77"/>
                <a:cs typeface="Montserrat SemiBold" pitchFamily="2" charset="77"/>
              </a:defRPr>
            </a:lvl2pPr>
            <a:lvl3pPr marL="1200150" indent="-285750">
              <a:buSzPct val="100000"/>
              <a:buFont typeface="Arial" panose="020B0604020202020204" pitchFamily="34" charset="0"/>
              <a:buChar char="•"/>
              <a:defRPr sz="1400" b="1" i="0" baseline="0">
                <a:solidFill>
                  <a:schemeClr val="accent6"/>
                </a:solidFill>
                <a:latin typeface="Montserrat SemiBold" pitchFamily="2" charset="77"/>
                <a:ea typeface="Montserrat SemiBold" pitchFamily="2" charset="77"/>
                <a:cs typeface="Montserrat SemiBold" pitchFamily="2" charset="77"/>
              </a:defRPr>
            </a:lvl3pPr>
            <a:lvl4pPr marL="1543050" indent="-171450">
              <a:buFont typeface="Arial" panose="020B0604020202020204" pitchFamily="34" charset="0"/>
              <a:buChar char="•"/>
              <a:defRPr sz="1200" b="1" i="0" baseline="0">
                <a:solidFill>
                  <a:schemeClr val="accent6"/>
                </a:solidFill>
                <a:latin typeface="Montserrat" pitchFamily="2" charset="77"/>
                <a:ea typeface="Montserrat" pitchFamily="2" charset="77"/>
                <a:cs typeface="Montserrat" pitchFamily="2" charset="77"/>
              </a:defRPr>
            </a:lvl4pPr>
            <a:lvl5pPr marL="2000250" indent="-171450">
              <a:buFont typeface="Arial" panose="020B0604020202020204" pitchFamily="34" charset="0"/>
              <a:buChar char="•"/>
              <a:defRPr sz="1000" b="1" i="0" baseline="0">
                <a:solidFill>
                  <a:schemeClr val="accent6"/>
                </a:solidFill>
                <a:latin typeface="Montserrat ExtraBold" pitchFamily="2" charset="77"/>
                <a:ea typeface="Montserrat ExtraBold" pitchFamily="2" charset="77"/>
                <a:cs typeface="Montserrat ExtraBold" pitchFamily="2" charset="77"/>
              </a:defRPr>
            </a:lvl5pPr>
          </a:lstStyle>
          <a:p>
            <a:pPr lvl="0"/>
            <a:r>
              <a:rPr lang="en-US"/>
              <a:t>Content here (Montserrat </a:t>
            </a:r>
            <a:r>
              <a:rPr lang="en-US" err="1"/>
              <a:t>SemiBold</a:t>
            </a:r>
            <a:r>
              <a:rPr lang="en-US"/>
              <a:t>, 18 pt.)</a:t>
            </a:r>
          </a:p>
          <a:p>
            <a:pPr lvl="1"/>
            <a:r>
              <a:rPr lang="en-US"/>
              <a:t>Second sub-bullet (Montserrat </a:t>
            </a:r>
            <a:r>
              <a:rPr lang="en-US" err="1"/>
              <a:t>SemiBold</a:t>
            </a:r>
            <a:r>
              <a:rPr lang="en-US"/>
              <a:t>, 16 pt.)</a:t>
            </a:r>
          </a:p>
          <a:p>
            <a:pPr lvl="2"/>
            <a:r>
              <a:rPr lang="en-US"/>
              <a:t>Third sub-bullet (Montserrat </a:t>
            </a:r>
            <a:r>
              <a:rPr lang="en-US" err="1"/>
              <a:t>SemiBold</a:t>
            </a:r>
            <a:r>
              <a:rPr lang="en-US"/>
              <a:t>, 14 pt.)</a:t>
            </a:r>
          </a:p>
          <a:p>
            <a:pPr lvl="3"/>
            <a:r>
              <a:rPr lang="en-US"/>
              <a:t>Fourth sub-bullet (Montserrat Bold, 12 pt.)</a:t>
            </a:r>
          </a:p>
          <a:p>
            <a:pPr lvl="4"/>
            <a:r>
              <a:rPr lang="en-US"/>
              <a:t>Fifth sub-bullet (Montserrat </a:t>
            </a:r>
            <a:r>
              <a:rPr lang="en-US" err="1"/>
              <a:t>ExtraBold</a:t>
            </a:r>
            <a:r>
              <a:rPr lang="en-US"/>
              <a:t>, 10 pt.)</a:t>
            </a:r>
          </a:p>
        </p:txBody>
      </p:sp>
      <p:sp>
        <p:nvSpPr>
          <p:cNvPr id="7" name="Title 1">
            <a:extLst>
              <a:ext uri="{FF2B5EF4-FFF2-40B4-BE49-F238E27FC236}">
                <a16:creationId xmlns:a16="http://schemas.microsoft.com/office/drawing/2014/main" id="{1700026C-947F-5B49-A5BD-78FBB46A8BC8}"/>
              </a:ext>
            </a:extLst>
          </p:cNvPr>
          <p:cNvSpPr>
            <a:spLocks noGrp="1"/>
          </p:cNvSpPr>
          <p:nvPr>
            <p:ph type="title" hasCustomPrompt="1"/>
          </p:nvPr>
        </p:nvSpPr>
        <p:spPr>
          <a:xfrm>
            <a:off x="447923" y="876335"/>
            <a:ext cx="8197114" cy="993775"/>
          </a:xfrm>
          <a:prstGeom prst="rect">
            <a:avLst/>
          </a:prstGeom>
        </p:spPr>
        <p:txBody>
          <a:bodyPr anchor="b"/>
          <a:lstStyle>
            <a:lvl1pPr algn="l">
              <a:defRPr sz="3000" b="1" i="0">
                <a:solidFill>
                  <a:schemeClr val="bg1"/>
                </a:solidFill>
                <a:latin typeface="Montserrat" pitchFamily="2" charset="77"/>
                <a:ea typeface="Montserrat" pitchFamily="2" charset="77"/>
                <a:cs typeface="Montserrat" pitchFamily="2" charset="77"/>
              </a:defRPr>
            </a:lvl1pPr>
          </a:lstStyle>
          <a:p>
            <a:pPr lvl="0"/>
            <a:r>
              <a:rPr lang="en-US"/>
              <a:t>HEADER HERE </a:t>
            </a:r>
            <a:br>
              <a:rPr lang="en-US"/>
            </a:br>
            <a:r>
              <a:rPr lang="en-US"/>
              <a:t>(MONTSERRAT BOLD, 30 PT.)</a:t>
            </a:r>
          </a:p>
        </p:txBody>
      </p:sp>
    </p:spTree>
    <p:extLst>
      <p:ext uri="{BB962C8B-B14F-4D97-AF65-F5344CB8AC3E}">
        <p14:creationId xmlns:p14="http://schemas.microsoft.com/office/powerpoint/2010/main" val="38903920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5.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66" r:id="rId1"/>
    <p:sldLayoutId id="2147483658" r:id="rId2"/>
    <p:sldLayoutId id="2147483659" r:id="rId3"/>
    <p:sldLayoutId id="2147483680" r:id="rId4"/>
    <p:sldLayoutId id="2147483661"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665410"/>
      </p:ext>
    </p:extLst>
  </p:cSld>
  <p:clrMap bg1="lt1" tx1="dk1" bg2="lt2" tx2="dk2" accent1="accent1" accent2="accent2" accent3="accent3" accent4="accent4" accent5="accent5" accent6="accent6" hlink="hlink" folHlink="folHlink"/>
  <p:sldLayoutIdLst>
    <p:sldLayoutId id="2147483678" r:id="rId1"/>
    <p:sldLayoutId id="2147483673" r:id="rId2"/>
    <p:sldLayoutId id="2147483674" r:id="rId3"/>
    <p:sldLayoutId id="2147483675" r:id="rId4"/>
    <p:sldLayoutId id="2147483677"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79" r:id="rId1"/>
    <p:sldLayoutId id="2147483653" r:id="rId2"/>
    <p:sldLayoutId id="2147483663" r:id="rId3"/>
    <p:sldLayoutId id="2147483664" r:id="rId4"/>
    <p:sldLayoutId id="2147483665"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15952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2"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0.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991" y="731402"/>
            <a:ext cx="8197852" cy="2029196"/>
          </a:xfrm>
          <a:prstGeom prst="rect">
            <a:avLst/>
          </a:prstGeom>
        </p:spPr>
        <p:txBody>
          <a:bodyPr lIns="91440" tIns="45720" rIns="91440" bIns="45720" anchor="b"/>
          <a:lstStyle/>
          <a:p>
            <a:r>
              <a:rPr lang="en-US" sz="3200">
                <a:latin typeface="Montserrat"/>
              </a:rPr>
              <a:t>Using the Schmidt Decomposition Method to Determine Quantum Entanglement and its Use in Quantum Teleportation</a:t>
            </a:r>
          </a:p>
        </p:txBody>
      </p:sp>
      <p:sp>
        <p:nvSpPr>
          <p:cNvPr id="3" name="TextBox 2">
            <a:extLst>
              <a:ext uri="{FF2B5EF4-FFF2-40B4-BE49-F238E27FC236}">
                <a16:creationId xmlns:a16="http://schemas.microsoft.com/office/drawing/2014/main" id="{9306DA9A-A4D7-A9E0-5229-355E5720EC90}"/>
              </a:ext>
            </a:extLst>
          </p:cNvPr>
          <p:cNvSpPr txBox="1"/>
          <p:nvPr/>
        </p:nvSpPr>
        <p:spPr>
          <a:xfrm>
            <a:off x="3048486" y="3704249"/>
            <a:ext cx="572764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solidFill>
                  <a:schemeClr val="accent3"/>
                </a:solidFill>
                <a:latin typeface="Times New Roman"/>
                <a:ea typeface="+mn-lt"/>
                <a:cs typeface="+mn-lt"/>
              </a:rPr>
              <a:t>Lane Boswell, Dr. Ying Cao</a:t>
            </a:r>
            <a:br>
              <a:rPr lang="en-US" sz="1600" b="1">
                <a:latin typeface="Times New Roman"/>
                <a:ea typeface="+mn-lt"/>
                <a:cs typeface="+mn-lt"/>
              </a:rPr>
            </a:br>
            <a:r>
              <a:rPr lang="en-US" sz="1600">
                <a:solidFill>
                  <a:schemeClr val="accent3"/>
                </a:solidFill>
                <a:latin typeface="Times New Roman"/>
                <a:ea typeface="+mn-lt"/>
                <a:cs typeface="+mn-lt"/>
              </a:rPr>
              <a:t>Drury University, Springfield MO</a:t>
            </a:r>
            <a:endParaRPr lang="en-US" sz="1600">
              <a:solidFill>
                <a:schemeClr val="accent3"/>
              </a:solidFill>
              <a:latin typeface="Times New Roman"/>
              <a:cs typeface="Calibri"/>
            </a:endParaRPr>
          </a:p>
        </p:txBody>
      </p:sp>
    </p:spTree>
    <p:extLst>
      <p:ext uri="{BB962C8B-B14F-4D97-AF65-F5344CB8AC3E}">
        <p14:creationId xmlns:p14="http://schemas.microsoft.com/office/powerpoint/2010/main" val="2038487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0E2105-35D6-4A4B-B1A3-35CCBCE6A2EF}"/>
              </a:ext>
            </a:extLst>
          </p:cNvPr>
          <p:cNvSpPr>
            <a:spLocks noGrp="1"/>
          </p:cNvSpPr>
          <p:nvPr>
            <p:ph type="title"/>
          </p:nvPr>
        </p:nvSpPr>
        <p:spPr/>
        <p:txBody>
          <a:bodyPr lIns="91440" tIns="45720" rIns="91440" bIns="45720" anchor="b"/>
          <a:lstStyle/>
          <a:p>
            <a:r>
              <a:rPr lang="en-US">
                <a:solidFill>
                  <a:schemeClr val="accent6"/>
                </a:solidFill>
                <a:latin typeface="Montserrat"/>
              </a:rPr>
              <a:t>Conceptual Explanation of The Schmidt Decomposition</a:t>
            </a:r>
            <a:endParaRPr lang="en-US"/>
          </a:p>
        </p:txBody>
      </p:sp>
      <p:sp>
        <p:nvSpPr>
          <p:cNvPr id="2" name="TextBox 1">
            <a:extLst>
              <a:ext uri="{FF2B5EF4-FFF2-40B4-BE49-F238E27FC236}">
                <a16:creationId xmlns:a16="http://schemas.microsoft.com/office/drawing/2014/main" id="{62ED1FFE-40E9-E3DB-F56F-4B1D68050528}"/>
              </a:ext>
            </a:extLst>
          </p:cNvPr>
          <p:cNvSpPr txBox="1"/>
          <p:nvPr/>
        </p:nvSpPr>
        <p:spPr>
          <a:xfrm>
            <a:off x="435889" y="1879169"/>
            <a:ext cx="820441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chemeClr val="accent6"/>
                </a:solidFill>
                <a:cs typeface="Calibri"/>
              </a:rPr>
              <a:t>The Schmidt decomposition analyzes a vector space that is a tensor product of two separate subspaces</a:t>
            </a:r>
          </a:p>
          <a:p>
            <a:pPr marL="285750" indent="-285750">
              <a:buFont typeface="Arial"/>
              <a:buChar char="•"/>
            </a:pPr>
            <a:r>
              <a:rPr lang="en-US">
                <a:solidFill>
                  <a:schemeClr val="accent6"/>
                </a:solidFill>
                <a:cs typeface="Calibri"/>
              </a:rPr>
              <a:t>The newly constructed equation dictates how many axis the two subspaces share</a:t>
            </a:r>
          </a:p>
          <a:p>
            <a:pPr marL="285750" indent="-285750">
              <a:buFont typeface="Arial"/>
              <a:buChar char="•"/>
            </a:pPr>
            <a:r>
              <a:rPr lang="en-US">
                <a:solidFill>
                  <a:schemeClr val="accent6"/>
                </a:solidFill>
                <a:cs typeface="Calibri"/>
              </a:rPr>
              <a:t>All subspaces will share at least one axis with each other</a:t>
            </a:r>
          </a:p>
          <a:p>
            <a:pPr marL="285750" indent="-285750">
              <a:buFont typeface="Arial"/>
              <a:buChar char="•"/>
            </a:pPr>
            <a:r>
              <a:rPr lang="en-US">
                <a:solidFill>
                  <a:schemeClr val="accent6"/>
                </a:solidFill>
                <a:cs typeface="Calibri"/>
              </a:rPr>
              <a:t>If more than one axis is shared, it means that the two subspaces are entangled with each other, since an output in one subspace will dictate the output in the other</a:t>
            </a:r>
          </a:p>
        </p:txBody>
      </p:sp>
    </p:spTree>
    <p:extLst>
      <p:ext uri="{BB962C8B-B14F-4D97-AF65-F5344CB8AC3E}">
        <p14:creationId xmlns:p14="http://schemas.microsoft.com/office/powerpoint/2010/main" val="1586458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FFE528-EE47-FD44-87F5-EC0C1BAD2B58}"/>
              </a:ext>
            </a:extLst>
          </p:cNvPr>
          <p:cNvSpPr>
            <a:spLocks noGrp="1"/>
          </p:cNvSpPr>
          <p:nvPr>
            <p:ph type="title"/>
          </p:nvPr>
        </p:nvSpPr>
        <p:spPr>
          <a:xfrm>
            <a:off x="475137" y="845039"/>
            <a:ext cx="8197114" cy="676276"/>
          </a:xfrm>
        </p:spPr>
        <p:txBody>
          <a:bodyPr lIns="91440" tIns="45720" rIns="91440" bIns="45720" anchor="b"/>
          <a:lstStyle/>
          <a:p>
            <a:r>
              <a:rPr lang="en-US">
                <a:solidFill>
                  <a:srgbClr val="000000"/>
                </a:solidFill>
                <a:latin typeface="Montserrat"/>
              </a:rPr>
              <a:t>Method 1: Using Singular Value Decomposition</a:t>
            </a:r>
            <a:endParaRPr lang="en-US">
              <a:solidFill>
                <a:srgbClr val="000000"/>
              </a:solidFill>
            </a:endParaRPr>
          </a:p>
        </p:txBody>
      </p:sp>
      <p:sp>
        <p:nvSpPr>
          <p:cNvPr id="2" name="TextBox 1">
            <a:extLst>
              <a:ext uri="{FF2B5EF4-FFF2-40B4-BE49-F238E27FC236}">
                <a16:creationId xmlns:a16="http://schemas.microsoft.com/office/drawing/2014/main" id="{5FD5B7B3-4540-23CD-ED4D-1738E372FC7B}"/>
              </a:ext>
            </a:extLst>
          </p:cNvPr>
          <p:cNvSpPr txBox="1"/>
          <p:nvPr/>
        </p:nvSpPr>
        <p:spPr>
          <a:xfrm>
            <a:off x="477710" y="1526306"/>
            <a:ext cx="364809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chemeClr val="accent6"/>
                </a:solidFill>
                <a:cs typeface="Calibri"/>
              </a:rPr>
              <a:t>Given a multi-qubit system:</a:t>
            </a:r>
            <a:endParaRPr lang="en-US">
              <a:cs typeface="Calibri"/>
            </a:endParaRPr>
          </a:p>
          <a:p>
            <a:endParaRPr lang="en-US">
              <a:solidFill>
                <a:schemeClr val="accent6"/>
              </a:solidFill>
              <a:cs typeface="Calibri"/>
            </a:endParaRPr>
          </a:p>
          <a:p>
            <a:pPr marL="285750" indent="-285750">
              <a:buFont typeface="Arial"/>
              <a:buChar char="•"/>
            </a:pPr>
            <a:r>
              <a:rPr lang="en-US">
                <a:solidFill>
                  <a:schemeClr val="accent6"/>
                </a:solidFill>
                <a:cs typeface="Calibri"/>
              </a:rPr>
              <a:t>Construct a matrix of coefficients as follows:</a:t>
            </a:r>
          </a:p>
          <a:p>
            <a:pPr marL="285750" indent="-285750">
              <a:buFont typeface="Arial"/>
              <a:buChar char="•"/>
            </a:pPr>
            <a:endParaRPr lang="en-US">
              <a:solidFill>
                <a:schemeClr val="accent6"/>
              </a:solidFill>
              <a:cs typeface="Calibri"/>
            </a:endParaRPr>
          </a:p>
          <a:p>
            <a:pPr marL="285750" indent="-285750">
              <a:buFont typeface="Arial"/>
              <a:buChar char="•"/>
            </a:pPr>
            <a:r>
              <a:rPr lang="en-US">
                <a:solidFill>
                  <a:schemeClr val="accent6"/>
                </a:solidFill>
                <a:cs typeface="Calibri"/>
              </a:rPr>
              <a:t>From here we will use Singular Value Decomposition</a:t>
            </a:r>
          </a:p>
          <a:p>
            <a:pPr marL="285750" indent="-285750">
              <a:buFont typeface="Arial"/>
              <a:buChar char="•"/>
            </a:pPr>
            <a:endParaRPr lang="en-US">
              <a:solidFill>
                <a:schemeClr val="accent6"/>
              </a:solidFill>
              <a:cs typeface="Calibri"/>
            </a:endParaRPr>
          </a:p>
        </p:txBody>
      </p:sp>
      <p:pic>
        <p:nvPicPr>
          <p:cNvPr id="6" name="Picture 5">
            <a:extLst>
              <a:ext uri="{FF2B5EF4-FFF2-40B4-BE49-F238E27FC236}">
                <a16:creationId xmlns:a16="http://schemas.microsoft.com/office/drawing/2014/main" id="{9DA9B49C-293D-7F64-A364-26A6EB05E280}"/>
              </a:ext>
            </a:extLst>
          </p:cNvPr>
          <p:cNvPicPr>
            <a:picLocks noChangeAspect="1"/>
          </p:cNvPicPr>
          <p:nvPr/>
        </p:nvPicPr>
        <p:blipFill>
          <a:blip r:embed="rId2"/>
          <a:srcRect r="1664" b="1754"/>
          <a:stretch/>
        </p:blipFill>
        <p:spPr>
          <a:xfrm>
            <a:off x="3936093" y="3217861"/>
            <a:ext cx="5202445" cy="503990"/>
          </a:xfrm>
          <a:prstGeom prst="rect">
            <a:avLst/>
          </a:prstGeom>
        </p:spPr>
      </p:pic>
      <p:pic>
        <p:nvPicPr>
          <p:cNvPr id="7" name="Picture 6">
            <a:extLst>
              <a:ext uri="{FF2B5EF4-FFF2-40B4-BE49-F238E27FC236}">
                <a16:creationId xmlns:a16="http://schemas.microsoft.com/office/drawing/2014/main" id="{4CF5B224-997B-D287-0D30-706975D2EF87}"/>
              </a:ext>
            </a:extLst>
          </p:cNvPr>
          <p:cNvPicPr>
            <a:picLocks noChangeAspect="1"/>
          </p:cNvPicPr>
          <p:nvPr/>
        </p:nvPicPr>
        <p:blipFill>
          <a:blip r:embed="rId3"/>
          <a:stretch>
            <a:fillRect/>
          </a:stretch>
        </p:blipFill>
        <p:spPr>
          <a:xfrm>
            <a:off x="3938133" y="3836535"/>
            <a:ext cx="1893660" cy="654503"/>
          </a:xfrm>
          <a:prstGeom prst="rect">
            <a:avLst/>
          </a:prstGeom>
        </p:spPr>
      </p:pic>
      <p:pic>
        <p:nvPicPr>
          <p:cNvPr id="5" name="Picture 4" descr="A group of math symbols&#10;&#10;Description automatically generated">
            <a:extLst>
              <a:ext uri="{FF2B5EF4-FFF2-40B4-BE49-F238E27FC236}">
                <a16:creationId xmlns:a16="http://schemas.microsoft.com/office/drawing/2014/main" id="{FB15F52E-7854-B144-EFA0-6F5DCC288FAE}"/>
              </a:ext>
            </a:extLst>
          </p:cNvPr>
          <p:cNvPicPr>
            <a:picLocks noChangeAspect="1"/>
          </p:cNvPicPr>
          <p:nvPr/>
        </p:nvPicPr>
        <p:blipFill>
          <a:blip r:embed="rId4"/>
          <a:stretch>
            <a:fillRect/>
          </a:stretch>
        </p:blipFill>
        <p:spPr>
          <a:xfrm>
            <a:off x="3934959" y="1186089"/>
            <a:ext cx="4567011" cy="2036536"/>
          </a:xfrm>
          <a:prstGeom prst="rect">
            <a:avLst/>
          </a:prstGeom>
        </p:spPr>
      </p:pic>
      <p:sp>
        <p:nvSpPr>
          <p:cNvPr id="4" name="Rectangle: Rounded Corners 3">
            <a:extLst>
              <a:ext uri="{FF2B5EF4-FFF2-40B4-BE49-F238E27FC236}">
                <a16:creationId xmlns:a16="http://schemas.microsoft.com/office/drawing/2014/main" id="{C126A20D-3FA4-49C4-84CB-3E41198B6793}"/>
              </a:ext>
            </a:extLst>
          </p:cNvPr>
          <p:cNvSpPr/>
          <p:nvPr/>
        </p:nvSpPr>
        <p:spPr>
          <a:xfrm>
            <a:off x="3802879" y="3136307"/>
            <a:ext cx="5341121" cy="683663"/>
          </a:xfrm>
          <a:prstGeom prst="roundRect">
            <a:avLst/>
          </a:prstGeom>
          <a:no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872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FFE528-EE47-FD44-87F5-EC0C1BAD2B58}"/>
              </a:ext>
            </a:extLst>
          </p:cNvPr>
          <p:cNvSpPr>
            <a:spLocks noGrp="1"/>
          </p:cNvSpPr>
          <p:nvPr>
            <p:ph type="title"/>
          </p:nvPr>
        </p:nvSpPr>
        <p:spPr>
          <a:xfrm>
            <a:off x="447923" y="581967"/>
            <a:ext cx="8197114" cy="494847"/>
          </a:xfrm>
        </p:spPr>
        <p:txBody>
          <a:bodyPr lIns="91440" tIns="45720" rIns="91440" bIns="45720" anchor="b"/>
          <a:lstStyle/>
          <a:p>
            <a:r>
              <a:rPr lang="en-US">
                <a:solidFill>
                  <a:srgbClr val="000000"/>
                </a:solidFill>
                <a:latin typeface="Montserrat"/>
              </a:rPr>
              <a:t>Singular Value Decomposition</a:t>
            </a:r>
            <a:endParaRPr lang="en-US" sz="1600">
              <a:solidFill>
                <a:srgbClr val="000000"/>
              </a:solidFill>
            </a:endParaRPr>
          </a:p>
        </p:txBody>
      </p:sp>
      <p:sp>
        <p:nvSpPr>
          <p:cNvPr id="14" name="TextBox 13">
            <a:extLst>
              <a:ext uri="{FF2B5EF4-FFF2-40B4-BE49-F238E27FC236}">
                <a16:creationId xmlns:a16="http://schemas.microsoft.com/office/drawing/2014/main" id="{87B05C1F-D948-73A9-6058-26AD23257907}"/>
              </a:ext>
            </a:extLst>
          </p:cNvPr>
          <p:cNvSpPr txBox="1"/>
          <p:nvPr/>
        </p:nvSpPr>
        <p:spPr>
          <a:xfrm>
            <a:off x="280906" y="1077040"/>
            <a:ext cx="4203606"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chemeClr val="accent6"/>
                </a:solidFill>
                <a:ea typeface="Calibri"/>
                <a:cs typeface="Calibri"/>
              </a:rPr>
              <a:t>Given a matrix A:</a:t>
            </a:r>
          </a:p>
          <a:p>
            <a:pPr marL="285750" indent="-285750">
              <a:buFont typeface="Arial"/>
              <a:buChar char="•"/>
            </a:pPr>
            <a:endParaRPr lang="en-US">
              <a:solidFill>
                <a:schemeClr val="accent6"/>
              </a:solidFill>
              <a:ea typeface="Calibri"/>
              <a:cs typeface="Calibri"/>
            </a:endParaRPr>
          </a:p>
          <a:p>
            <a:pPr marL="285750" indent="-285750">
              <a:buFont typeface="Arial"/>
              <a:buChar char="•"/>
            </a:pPr>
            <a:r>
              <a:rPr lang="en-US">
                <a:solidFill>
                  <a:schemeClr val="accent6"/>
                </a:solidFill>
                <a:ea typeface="Calibri"/>
                <a:cs typeface="Calibri"/>
              </a:rPr>
              <a:t>Wish to reconstruct as:</a:t>
            </a:r>
          </a:p>
          <a:p>
            <a:pPr marL="285750" indent="-285750">
              <a:buFont typeface="Arial"/>
              <a:buChar char="•"/>
            </a:pPr>
            <a:endParaRPr lang="en-US">
              <a:solidFill>
                <a:schemeClr val="accent6"/>
              </a:solidFill>
              <a:ea typeface="Calibri"/>
              <a:cs typeface="Calibri"/>
            </a:endParaRPr>
          </a:p>
          <a:p>
            <a:pPr marL="285750" indent="-285750">
              <a:buFont typeface="Arial"/>
              <a:buChar char="•"/>
            </a:pPr>
            <a:r>
              <a:rPr lang="en-US">
                <a:solidFill>
                  <a:schemeClr val="accent6"/>
                </a:solidFill>
                <a:ea typeface="Calibri"/>
                <a:cs typeface="Calibri"/>
              </a:rPr>
              <a:t>First multiply the transpose of A with A:</a:t>
            </a:r>
          </a:p>
          <a:p>
            <a:pPr marL="285750" indent="-285750">
              <a:buFont typeface="Arial"/>
              <a:buChar char="•"/>
            </a:pPr>
            <a:endParaRPr lang="en-US">
              <a:solidFill>
                <a:schemeClr val="accent6"/>
              </a:solidFill>
              <a:ea typeface="Calibri"/>
              <a:cs typeface="Calibri"/>
            </a:endParaRPr>
          </a:p>
          <a:p>
            <a:pPr marL="285750" indent="-285750">
              <a:buFont typeface="Arial"/>
              <a:buChar char="•"/>
            </a:pPr>
            <a:r>
              <a:rPr lang="en-US">
                <a:solidFill>
                  <a:schemeClr val="accent6"/>
                </a:solidFill>
                <a:ea typeface="Calibri"/>
                <a:cs typeface="Calibri"/>
              </a:rPr>
              <a:t>Next find the eigenvalues</a:t>
            </a:r>
          </a:p>
          <a:p>
            <a:pPr marL="285750" indent="-285750">
              <a:buFont typeface="Arial"/>
              <a:buChar char="•"/>
            </a:pPr>
            <a:endParaRPr lang="en-US">
              <a:solidFill>
                <a:schemeClr val="accent6"/>
              </a:solidFill>
              <a:ea typeface="Calibri"/>
              <a:cs typeface="Calibri"/>
            </a:endParaRPr>
          </a:p>
          <a:p>
            <a:pPr marL="285750" indent="-285750">
              <a:buFont typeface="Arial"/>
              <a:buChar char="•"/>
            </a:pPr>
            <a:r>
              <a:rPr lang="en-US">
                <a:solidFill>
                  <a:schemeClr val="accent6"/>
                </a:solidFill>
                <a:ea typeface="Calibri"/>
                <a:cs typeface="Calibri"/>
              </a:rPr>
              <a:t>Square root them and use the nonzero values to construct a diagonalized matrix</a:t>
            </a:r>
          </a:p>
          <a:p>
            <a:pPr marL="285750" indent="-285750">
              <a:buFont typeface="Arial"/>
              <a:buChar char="•"/>
            </a:pPr>
            <a:endParaRPr lang="en-US">
              <a:solidFill>
                <a:schemeClr val="accent6"/>
              </a:solidFill>
              <a:ea typeface="Calibri"/>
              <a:cs typeface="Calibri"/>
            </a:endParaRPr>
          </a:p>
          <a:p>
            <a:pPr marL="285750" indent="-285750">
              <a:buFont typeface="Arial"/>
              <a:buChar char="•"/>
            </a:pPr>
            <a:r>
              <a:rPr lang="en-US">
                <a:solidFill>
                  <a:schemeClr val="accent6"/>
                </a:solidFill>
                <a:ea typeface="Calibri"/>
                <a:cs typeface="Calibri"/>
              </a:rPr>
              <a:t>(Note that it must be the same dimensions as matrix A)</a:t>
            </a:r>
          </a:p>
          <a:p>
            <a:pPr marL="285750" indent="-285750">
              <a:buFont typeface="Arial"/>
              <a:buChar char="•"/>
            </a:pPr>
            <a:endParaRPr lang="en-US">
              <a:solidFill>
                <a:schemeClr val="accent6"/>
              </a:solidFill>
              <a:ea typeface="Calibri"/>
              <a:cs typeface="Calibri"/>
            </a:endParaRPr>
          </a:p>
        </p:txBody>
      </p:sp>
      <p:pic>
        <p:nvPicPr>
          <p:cNvPr id="10" name="Picture 9" descr="A math equations on a white background&#10;&#10;Description automatically generated">
            <a:extLst>
              <a:ext uri="{FF2B5EF4-FFF2-40B4-BE49-F238E27FC236}">
                <a16:creationId xmlns:a16="http://schemas.microsoft.com/office/drawing/2014/main" id="{9369F8B1-B487-862C-19AF-06194DAE7F73}"/>
              </a:ext>
            </a:extLst>
          </p:cNvPr>
          <p:cNvPicPr>
            <a:picLocks noChangeAspect="1"/>
          </p:cNvPicPr>
          <p:nvPr/>
        </p:nvPicPr>
        <p:blipFill>
          <a:blip r:embed="rId2"/>
          <a:stretch>
            <a:fillRect/>
          </a:stretch>
        </p:blipFill>
        <p:spPr>
          <a:xfrm>
            <a:off x="5110001" y="1281032"/>
            <a:ext cx="2662963" cy="3588826"/>
          </a:xfrm>
          <a:prstGeom prst="rect">
            <a:avLst/>
          </a:prstGeom>
        </p:spPr>
      </p:pic>
      <p:sp>
        <p:nvSpPr>
          <p:cNvPr id="9" name="Oval 8">
            <a:extLst>
              <a:ext uri="{FF2B5EF4-FFF2-40B4-BE49-F238E27FC236}">
                <a16:creationId xmlns:a16="http://schemas.microsoft.com/office/drawing/2014/main" id="{42A647B6-92AA-4612-9194-BEBAEF63FF52}"/>
              </a:ext>
            </a:extLst>
          </p:cNvPr>
          <p:cNvSpPr/>
          <p:nvPr/>
        </p:nvSpPr>
        <p:spPr>
          <a:xfrm>
            <a:off x="5303010" y="1880110"/>
            <a:ext cx="1297820" cy="50190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656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94FA9A-241A-B0D8-0576-414A91E9DD9A}"/>
              </a:ext>
            </a:extLst>
          </p:cNvPr>
          <p:cNvSpPr>
            <a:spLocks noGrp="1"/>
          </p:cNvSpPr>
          <p:nvPr>
            <p:ph type="body" sz="quarter" idx="11"/>
          </p:nvPr>
        </p:nvSpPr>
        <p:spPr>
          <a:xfrm>
            <a:off x="447923" y="1959267"/>
            <a:ext cx="4099750" cy="2251761"/>
          </a:xfrm>
        </p:spPr>
        <p:txBody>
          <a:bodyPr lIns="91440" tIns="45720" rIns="91440" bIns="45720" anchor="t"/>
          <a:lstStyle/>
          <a:p>
            <a:pPr>
              <a:spcBef>
                <a:spcPts val="0"/>
              </a:spcBef>
              <a:buFont typeface="Arial,Sans-Serif" panose="020B0604020202020204" pitchFamily="34" charset="0"/>
            </a:pPr>
            <a:r>
              <a:rPr lang="en-US" b="0">
                <a:solidFill>
                  <a:schemeClr val="accent6"/>
                </a:solidFill>
                <a:latin typeface="Calibri"/>
                <a:cs typeface="Calibri"/>
              </a:rPr>
              <a:t>Find the eigenvectors</a:t>
            </a:r>
          </a:p>
          <a:p>
            <a:pPr>
              <a:spcBef>
                <a:spcPts val="0"/>
              </a:spcBef>
              <a:buFont typeface="Arial,Sans-Serif" panose="020B0604020202020204" pitchFamily="34" charset="0"/>
            </a:pPr>
            <a:endParaRPr lang="en-US" b="0">
              <a:solidFill>
                <a:schemeClr val="accent6"/>
              </a:solidFill>
              <a:latin typeface="Calibri"/>
              <a:cs typeface="Calibri"/>
            </a:endParaRPr>
          </a:p>
          <a:p>
            <a:pPr>
              <a:spcBef>
                <a:spcPts val="0"/>
              </a:spcBef>
              <a:buFont typeface="Arial,Sans-Serif" panose="020B0604020202020204" pitchFamily="34" charset="0"/>
            </a:pPr>
            <a:r>
              <a:rPr lang="en-US" b="0">
                <a:solidFill>
                  <a:schemeClr val="accent6"/>
                </a:solidFill>
                <a:latin typeface="Calibri"/>
                <a:cs typeface="Calibri"/>
              </a:rPr>
              <a:t>Use the eigenvectors to construct V</a:t>
            </a:r>
          </a:p>
          <a:p>
            <a:pPr>
              <a:spcBef>
                <a:spcPts val="0"/>
              </a:spcBef>
              <a:buFont typeface="Arial,Sans-Serif" panose="020B0604020202020204" pitchFamily="34" charset="0"/>
            </a:pPr>
            <a:endParaRPr lang="en-US" b="0">
              <a:solidFill>
                <a:schemeClr val="accent6"/>
              </a:solidFill>
              <a:latin typeface="Calibri"/>
              <a:cs typeface="Calibri"/>
            </a:endParaRPr>
          </a:p>
          <a:p>
            <a:pPr>
              <a:spcBef>
                <a:spcPts val="0"/>
              </a:spcBef>
              <a:buFont typeface="Arial,Sans-Serif" panose="020B0604020202020204" pitchFamily="34" charset="0"/>
            </a:pPr>
            <a:r>
              <a:rPr lang="en-US" b="0">
                <a:solidFill>
                  <a:schemeClr val="accent6"/>
                </a:solidFill>
                <a:latin typeface="Calibri"/>
                <a:cs typeface="Calibri"/>
              </a:rPr>
              <a:t>Use the formula to find the u vectors</a:t>
            </a:r>
          </a:p>
          <a:p>
            <a:pPr>
              <a:spcBef>
                <a:spcPts val="0"/>
              </a:spcBef>
              <a:buFont typeface="Arial,Sans-Serif" panose="020B0604020202020204" pitchFamily="34" charset="0"/>
            </a:pPr>
            <a:endParaRPr lang="en-US" b="0">
              <a:solidFill>
                <a:schemeClr val="accent6"/>
              </a:solidFill>
              <a:latin typeface="Calibri"/>
              <a:cs typeface="Calibri"/>
            </a:endParaRPr>
          </a:p>
          <a:p>
            <a:pPr>
              <a:spcBef>
                <a:spcPts val="0"/>
              </a:spcBef>
              <a:buFont typeface="Arial,Sans-Serif" panose="020B0604020202020204" pitchFamily="34" charset="0"/>
            </a:pPr>
            <a:r>
              <a:rPr lang="en-US" b="0">
                <a:solidFill>
                  <a:schemeClr val="accent6"/>
                </a:solidFill>
                <a:latin typeface="Calibri"/>
                <a:cs typeface="Calibri"/>
              </a:rPr>
              <a:t>Use these vectors to construct U</a:t>
            </a:r>
          </a:p>
          <a:p>
            <a:pPr>
              <a:spcBef>
                <a:spcPts val="0"/>
              </a:spcBef>
              <a:buFont typeface="Arial,Sans-Serif" panose="020B0604020202020204" pitchFamily="34" charset="0"/>
            </a:pPr>
            <a:endParaRPr lang="en-US" b="0">
              <a:solidFill>
                <a:schemeClr val="accent6"/>
              </a:solidFill>
              <a:latin typeface="Calibri"/>
              <a:cs typeface="Calibri"/>
            </a:endParaRPr>
          </a:p>
          <a:p>
            <a:pPr>
              <a:spcBef>
                <a:spcPts val="0"/>
              </a:spcBef>
              <a:buFont typeface="Arial,Sans-Serif" panose="020B0604020202020204" pitchFamily="34" charset="0"/>
            </a:pPr>
            <a:r>
              <a:rPr lang="en-US" b="0">
                <a:solidFill>
                  <a:schemeClr val="accent6"/>
                </a:solidFill>
                <a:latin typeface="Calibri"/>
                <a:cs typeface="Calibri"/>
              </a:rPr>
              <a:t>From here we can reconstruct A as the following:</a:t>
            </a:r>
          </a:p>
        </p:txBody>
      </p:sp>
      <p:sp>
        <p:nvSpPr>
          <p:cNvPr id="3" name="Title 2">
            <a:extLst>
              <a:ext uri="{FF2B5EF4-FFF2-40B4-BE49-F238E27FC236}">
                <a16:creationId xmlns:a16="http://schemas.microsoft.com/office/drawing/2014/main" id="{83073035-3053-4A0B-9EAF-749B09172F8A}"/>
              </a:ext>
            </a:extLst>
          </p:cNvPr>
          <p:cNvSpPr>
            <a:spLocks noGrp="1"/>
          </p:cNvSpPr>
          <p:nvPr>
            <p:ph type="title"/>
          </p:nvPr>
        </p:nvSpPr>
        <p:spPr>
          <a:xfrm>
            <a:off x="447923" y="587195"/>
            <a:ext cx="8197114" cy="596631"/>
          </a:xfrm>
        </p:spPr>
        <p:txBody>
          <a:bodyPr lIns="91440" tIns="45720" rIns="91440" bIns="45720" anchor="b"/>
          <a:lstStyle/>
          <a:p>
            <a:r>
              <a:rPr lang="en-US">
                <a:solidFill>
                  <a:schemeClr val="accent6"/>
                </a:solidFill>
                <a:latin typeface="Calibri"/>
              </a:rPr>
              <a:t>Singular Value Decomposition</a:t>
            </a:r>
          </a:p>
        </p:txBody>
      </p:sp>
      <p:pic>
        <p:nvPicPr>
          <p:cNvPr id="4" name="Picture 3" descr="A math equations on a white background&#10;&#10;Description automatically generated">
            <a:extLst>
              <a:ext uri="{FF2B5EF4-FFF2-40B4-BE49-F238E27FC236}">
                <a16:creationId xmlns:a16="http://schemas.microsoft.com/office/drawing/2014/main" id="{7F4C30C7-1339-E3BC-C887-F23CAB938DB1}"/>
              </a:ext>
            </a:extLst>
          </p:cNvPr>
          <p:cNvPicPr>
            <a:picLocks noChangeAspect="1"/>
          </p:cNvPicPr>
          <p:nvPr/>
        </p:nvPicPr>
        <p:blipFill>
          <a:blip r:embed="rId2"/>
          <a:stretch>
            <a:fillRect/>
          </a:stretch>
        </p:blipFill>
        <p:spPr>
          <a:xfrm>
            <a:off x="5150199" y="1724186"/>
            <a:ext cx="3154068" cy="3419314"/>
          </a:xfrm>
          <a:prstGeom prst="rect">
            <a:avLst/>
          </a:prstGeom>
        </p:spPr>
      </p:pic>
    </p:spTree>
    <p:extLst>
      <p:ext uri="{BB962C8B-B14F-4D97-AF65-F5344CB8AC3E}">
        <p14:creationId xmlns:p14="http://schemas.microsoft.com/office/powerpoint/2010/main" val="2921212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D837CF-1DE3-894C-92A7-70D8704CEE50}"/>
              </a:ext>
            </a:extLst>
          </p:cNvPr>
          <p:cNvSpPr>
            <a:spLocks noGrp="1"/>
          </p:cNvSpPr>
          <p:nvPr>
            <p:ph type="title"/>
          </p:nvPr>
        </p:nvSpPr>
        <p:spPr>
          <a:xfrm>
            <a:off x="438398" y="885860"/>
            <a:ext cx="8197114" cy="531133"/>
          </a:xfrm>
        </p:spPr>
        <p:txBody>
          <a:bodyPr lIns="91440" tIns="45720" rIns="91440" bIns="45720" anchor="b"/>
          <a:lstStyle/>
          <a:p>
            <a:r>
              <a:rPr lang="en-US" dirty="0">
                <a:solidFill>
                  <a:srgbClr val="000000"/>
                </a:solidFill>
                <a:latin typeface="Montserrat"/>
                <a:cs typeface="Arial"/>
              </a:rPr>
              <a:t>Method 1 Continued</a:t>
            </a:r>
          </a:p>
        </p:txBody>
      </p:sp>
      <p:sp>
        <p:nvSpPr>
          <p:cNvPr id="2" name="TextBox 1">
            <a:extLst>
              <a:ext uri="{FF2B5EF4-FFF2-40B4-BE49-F238E27FC236}">
                <a16:creationId xmlns:a16="http://schemas.microsoft.com/office/drawing/2014/main" id="{69171C75-55C7-0293-3C9D-B4BC49C5C912}"/>
              </a:ext>
            </a:extLst>
          </p:cNvPr>
          <p:cNvSpPr txBox="1"/>
          <p:nvPr/>
        </p:nvSpPr>
        <p:spPr>
          <a:xfrm>
            <a:off x="513381" y="1559517"/>
            <a:ext cx="4058311"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chemeClr val="accent6"/>
                </a:solidFill>
                <a:ea typeface="Calibri"/>
                <a:cs typeface="Calibri"/>
              </a:rPr>
              <a:t>Using Singular Value Decomposition on the matrix of coefficients we can find our </a:t>
            </a:r>
            <a:r>
              <a:rPr lang="en-US" err="1">
                <a:solidFill>
                  <a:schemeClr val="accent6"/>
                </a:solidFill>
                <a:latin typeface="Calibri"/>
                <a:ea typeface="Calibri"/>
                <a:cs typeface="Times New Roman"/>
              </a:rPr>
              <a:t>σ</a:t>
            </a:r>
            <a:r>
              <a:rPr lang="en-US" baseline="-25000" err="1">
                <a:solidFill>
                  <a:schemeClr val="accent6"/>
                </a:solidFill>
                <a:latin typeface="Calibri"/>
                <a:ea typeface="Calibri"/>
                <a:cs typeface="Times New Roman"/>
              </a:rPr>
              <a:t>k</a:t>
            </a:r>
            <a:r>
              <a:rPr lang="en-US" err="1">
                <a:solidFill>
                  <a:schemeClr val="accent6"/>
                </a:solidFill>
                <a:latin typeface="Calibri"/>
                <a:ea typeface="Calibri"/>
                <a:cs typeface="Times New Roman"/>
              </a:rPr>
              <a:t>'s</a:t>
            </a:r>
            <a:r>
              <a:rPr lang="en-US">
                <a:solidFill>
                  <a:schemeClr val="accent6"/>
                </a:solidFill>
                <a:latin typeface="Calibri"/>
                <a:ea typeface="Calibri"/>
                <a:cs typeface="Times New Roman"/>
              </a:rPr>
              <a:t>, </a:t>
            </a:r>
            <a:r>
              <a:rPr lang="en-US" err="1">
                <a:solidFill>
                  <a:schemeClr val="accent6"/>
                </a:solidFill>
                <a:latin typeface="Calibri"/>
                <a:ea typeface="Calibri"/>
                <a:cs typeface="Times New Roman"/>
              </a:rPr>
              <a:t>u</a:t>
            </a:r>
            <a:r>
              <a:rPr lang="en-US" baseline="-25000" err="1">
                <a:solidFill>
                  <a:schemeClr val="accent6"/>
                </a:solidFill>
                <a:latin typeface="Calibri"/>
                <a:ea typeface="Calibri"/>
                <a:cs typeface="Times New Roman"/>
              </a:rPr>
              <a:t>k</a:t>
            </a:r>
            <a:r>
              <a:rPr lang="en-US" err="1">
                <a:solidFill>
                  <a:schemeClr val="accent6"/>
                </a:solidFill>
                <a:latin typeface="Calibri"/>
                <a:ea typeface="Calibri"/>
                <a:cs typeface="Times New Roman"/>
              </a:rPr>
              <a:t>'s</a:t>
            </a:r>
            <a:r>
              <a:rPr lang="en-US">
                <a:solidFill>
                  <a:schemeClr val="accent6"/>
                </a:solidFill>
                <a:latin typeface="Calibri"/>
                <a:ea typeface="Calibri"/>
                <a:cs typeface="Times New Roman"/>
              </a:rPr>
              <a:t> and </a:t>
            </a:r>
            <a:r>
              <a:rPr lang="en-US" err="1">
                <a:solidFill>
                  <a:schemeClr val="accent6"/>
                </a:solidFill>
                <a:latin typeface="Calibri"/>
                <a:ea typeface="Calibri"/>
                <a:cs typeface="Times New Roman"/>
              </a:rPr>
              <a:t>v</a:t>
            </a:r>
            <a:r>
              <a:rPr lang="en-US" baseline="-25000" err="1">
                <a:solidFill>
                  <a:schemeClr val="accent6"/>
                </a:solidFill>
                <a:latin typeface="Calibri"/>
                <a:ea typeface="Calibri"/>
                <a:cs typeface="Times New Roman"/>
              </a:rPr>
              <a:t>k</a:t>
            </a:r>
            <a:r>
              <a:rPr lang="en-US" err="1">
                <a:solidFill>
                  <a:schemeClr val="accent6"/>
                </a:solidFill>
                <a:latin typeface="Calibri"/>
                <a:ea typeface="Calibri"/>
                <a:cs typeface="Times New Roman"/>
              </a:rPr>
              <a:t>'s</a:t>
            </a:r>
            <a:r>
              <a:rPr lang="en-US">
                <a:solidFill>
                  <a:schemeClr val="accent6"/>
                </a:solidFill>
                <a:latin typeface="Calibri"/>
                <a:ea typeface="Calibri"/>
                <a:cs typeface="Times New Roman"/>
              </a:rPr>
              <a:t>:</a:t>
            </a:r>
          </a:p>
          <a:p>
            <a:pPr marL="285750" indent="-285750">
              <a:buFont typeface="Arial"/>
              <a:buChar char="•"/>
            </a:pPr>
            <a:r>
              <a:rPr lang="en-US">
                <a:solidFill>
                  <a:schemeClr val="accent6"/>
                </a:solidFill>
                <a:latin typeface="Calibri"/>
                <a:ea typeface="Calibri"/>
                <a:cs typeface="Times New Roman"/>
              </a:rPr>
              <a:t>The </a:t>
            </a:r>
            <a:r>
              <a:rPr lang="en-US" err="1">
                <a:solidFill>
                  <a:schemeClr val="accent6"/>
                </a:solidFill>
                <a:latin typeface="Calibri"/>
                <a:ea typeface="Calibri"/>
                <a:cs typeface="Calibri"/>
              </a:rPr>
              <a:t>u</a:t>
            </a:r>
            <a:r>
              <a:rPr lang="en-US" sz="1200" baseline="-25000" err="1">
                <a:solidFill>
                  <a:schemeClr val="accent6"/>
                </a:solidFill>
                <a:latin typeface="Calibri"/>
                <a:ea typeface="Calibri"/>
                <a:cs typeface="Calibri"/>
              </a:rPr>
              <a:t>k</a:t>
            </a:r>
            <a:r>
              <a:rPr lang="en-US" err="1">
                <a:solidFill>
                  <a:schemeClr val="accent6"/>
                </a:solidFill>
                <a:latin typeface="Calibri"/>
                <a:ea typeface="Calibri"/>
                <a:cs typeface="Calibri"/>
              </a:rPr>
              <a:t>'s</a:t>
            </a:r>
            <a:r>
              <a:rPr lang="en-US">
                <a:solidFill>
                  <a:schemeClr val="accent6"/>
                </a:solidFill>
                <a:latin typeface="Calibri"/>
                <a:ea typeface="Calibri"/>
                <a:cs typeface="Calibri"/>
              </a:rPr>
              <a:t> will be the basis vectors for subsystem A and the </a:t>
            </a:r>
            <a:r>
              <a:rPr lang="en-US" err="1">
                <a:solidFill>
                  <a:schemeClr val="accent6"/>
                </a:solidFill>
                <a:latin typeface="Calibri"/>
                <a:ea typeface="Calibri"/>
                <a:cs typeface="Calibri"/>
              </a:rPr>
              <a:t>v</a:t>
            </a:r>
            <a:r>
              <a:rPr lang="en-US" sz="1200" baseline="-25000" err="1">
                <a:solidFill>
                  <a:schemeClr val="accent6"/>
                </a:solidFill>
                <a:latin typeface="Calibri"/>
                <a:ea typeface="Calibri"/>
                <a:cs typeface="Calibri"/>
              </a:rPr>
              <a:t>k</a:t>
            </a:r>
            <a:r>
              <a:rPr lang="en-US" err="1">
                <a:solidFill>
                  <a:schemeClr val="accent6"/>
                </a:solidFill>
                <a:latin typeface="Calibri"/>
                <a:ea typeface="Calibri"/>
                <a:cs typeface="Calibri"/>
              </a:rPr>
              <a:t>'s</a:t>
            </a:r>
            <a:r>
              <a:rPr lang="en-US">
                <a:solidFill>
                  <a:schemeClr val="accent6"/>
                </a:solidFill>
                <a:latin typeface="Calibri"/>
                <a:ea typeface="Calibri"/>
                <a:cs typeface="Calibri"/>
              </a:rPr>
              <a:t> will be the basis vectors for subsystem B</a:t>
            </a:r>
            <a:endParaRPr lang="en-US">
              <a:solidFill>
                <a:schemeClr val="accent6"/>
              </a:solidFill>
              <a:latin typeface="Calibri"/>
              <a:ea typeface="Calibri"/>
              <a:cs typeface="Times New Roman"/>
            </a:endParaRPr>
          </a:p>
          <a:p>
            <a:pPr marL="285750" indent="-285750">
              <a:buFont typeface="Arial"/>
              <a:buChar char="•"/>
            </a:pPr>
            <a:r>
              <a:rPr lang="en-US">
                <a:solidFill>
                  <a:schemeClr val="accent6"/>
                </a:solidFill>
                <a:latin typeface="Calibri"/>
                <a:ea typeface="Calibri"/>
                <a:cs typeface="Times New Roman"/>
              </a:rPr>
              <a:t>From here we simply reconstruct our qubit equation using the following formula:</a:t>
            </a:r>
          </a:p>
        </p:txBody>
      </p:sp>
      <p:pic>
        <p:nvPicPr>
          <p:cNvPr id="4" name="Picture 3" descr="A math equations on a white background&#10;&#10;Description automatically generated">
            <a:extLst>
              <a:ext uri="{FF2B5EF4-FFF2-40B4-BE49-F238E27FC236}">
                <a16:creationId xmlns:a16="http://schemas.microsoft.com/office/drawing/2014/main" id="{87DDE73A-9BF8-32B5-BF29-449FAD7DE5DE}"/>
              </a:ext>
            </a:extLst>
          </p:cNvPr>
          <p:cNvPicPr>
            <a:picLocks noChangeAspect="1"/>
          </p:cNvPicPr>
          <p:nvPr/>
        </p:nvPicPr>
        <p:blipFill>
          <a:blip r:embed="rId2"/>
          <a:stretch>
            <a:fillRect/>
          </a:stretch>
        </p:blipFill>
        <p:spPr>
          <a:xfrm>
            <a:off x="5624058" y="886731"/>
            <a:ext cx="1996168" cy="2979965"/>
          </a:xfrm>
          <a:prstGeom prst="rect">
            <a:avLst/>
          </a:prstGeom>
        </p:spPr>
      </p:pic>
      <p:pic>
        <p:nvPicPr>
          <p:cNvPr id="5" name="Picture 4">
            <a:extLst>
              <a:ext uri="{FF2B5EF4-FFF2-40B4-BE49-F238E27FC236}">
                <a16:creationId xmlns:a16="http://schemas.microsoft.com/office/drawing/2014/main" id="{EF64BB14-53D9-D182-1E81-6BE94F6BB4A3}"/>
              </a:ext>
            </a:extLst>
          </p:cNvPr>
          <p:cNvPicPr>
            <a:picLocks noChangeAspect="1"/>
          </p:cNvPicPr>
          <p:nvPr/>
        </p:nvPicPr>
        <p:blipFill>
          <a:blip r:embed="rId3"/>
          <a:stretch>
            <a:fillRect/>
          </a:stretch>
        </p:blipFill>
        <p:spPr>
          <a:xfrm>
            <a:off x="5422447" y="3861254"/>
            <a:ext cx="3524250" cy="1085850"/>
          </a:xfrm>
          <a:prstGeom prst="rect">
            <a:avLst/>
          </a:prstGeom>
        </p:spPr>
      </p:pic>
      <p:pic>
        <p:nvPicPr>
          <p:cNvPr id="6" name="Picture 5" descr="A black text on a white background&#10;&#10;Description automatically generated">
            <a:extLst>
              <a:ext uri="{FF2B5EF4-FFF2-40B4-BE49-F238E27FC236}">
                <a16:creationId xmlns:a16="http://schemas.microsoft.com/office/drawing/2014/main" id="{1401CD8F-8682-F387-76C9-B3BF76EBB682}"/>
              </a:ext>
            </a:extLst>
          </p:cNvPr>
          <p:cNvPicPr>
            <a:picLocks noChangeAspect="1"/>
          </p:cNvPicPr>
          <p:nvPr/>
        </p:nvPicPr>
        <p:blipFill>
          <a:blip r:embed="rId4"/>
          <a:stretch>
            <a:fillRect/>
          </a:stretch>
        </p:blipFill>
        <p:spPr>
          <a:xfrm>
            <a:off x="1805668" y="3858985"/>
            <a:ext cx="3028950" cy="800100"/>
          </a:xfrm>
          <a:prstGeom prst="rect">
            <a:avLst/>
          </a:prstGeom>
        </p:spPr>
      </p:pic>
      <p:sp>
        <p:nvSpPr>
          <p:cNvPr id="7" name="Oval 6">
            <a:extLst>
              <a:ext uri="{FF2B5EF4-FFF2-40B4-BE49-F238E27FC236}">
                <a16:creationId xmlns:a16="http://schemas.microsoft.com/office/drawing/2014/main" id="{231CE52E-A696-4F99-B638-6B19B0C2B406}"/>
              </a:ext>
            </a:extLst>
          </p:cNvPr>
          <p:cNvSpPr/>
          <p:nvPr/>
        </p:nvSpPr>
        <p:spPr>
          <a:xfrm>
            <a:off x="5627117" y="1627701"/>
            <a:ext cx="1124061" cy="389106"/>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E1B6059-DDE2-439F-8E8C-30B2F0C7974D}"/>
              </a:ext>
            </a:extLst>
          </p:cNvPr>
          <p:cNvSpPr/>
          <p:nvPr/>
        </p:nvSpPr>
        <p:spPr>
          <a:xfrm>
            <a:off x="5452217" y="3828516"/>
            <a:ext cx="3555050" cy="1128045"/>
          </a:xfrm>
          <a:prstGeom prst="roundRect">
            <a:avLst/>
          </a:prstGeom>
          <a:no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38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3C3562-D72B-44B4-949B-AA4BA08D9BA7}"/>
              </a:ext>
            </a:extLst>
          </p:cNvPr>
          <p:cNvSpPr>
            <a:spLocks noGrp="1"/>
          </p:cNvSpPr>
          <p:nvPr>
            <p:ph type="title"/>
          </p:nvPr>
        </p:nvSpPr>
        <p:spPr/>
        <p:txBody>
          <a:bodyPr lIns="91440" tIns="45720" rIns="91440" bIns="45720" anchor="b"/>
          <a:lstStyle/>
          <a:p>
            <a:r>
              <a:rPr lang="en-US">
                <a:solidFill>
                  <a:schemeClr val="accent6"/>
                </a:solidFill>
                <a:latin typeface="Montserrat"/>
              </a:rPr>
              <a:t>Summary of Method 1—phi 2 is separable</a:t>
            </a:r>
          </a:p>
        </p:txBody>
      </p:sp>
      <p:pic>
        <p:nvPicPr>
          <p:cNvPr id="4" name="Picture 3">
            <a:extLst>
              <a:ext uri="{FF2B5EF4-FFF2-40B4-BE49-F238E27FC236}">
                <a16:creationId xmlns:a16="http://schemas.microsoft.com/office/drawing/2014/main" id="{779B73BD-0FC6-468A-9066-0804B5316348}"/>
              </a:ext>
            </a:extLst>
          </p:cNvPr>
          <p:cNvPicPr>
            <a:picLocks noChangeAspect="1"/>
          </p:cNvPicPr>
          <p:nvPr/>
        </p:nvPicPr>
        <p:blipFill>
          <a:blip r:embed="rId2"/>
          <a:srcRect r="1664" b="1754"/>
          <a:stretch/>
        </p:blipFill>
        <p:spPr>
          <a:xfrm>
            <a:off x="372497" y="2260733"/>
            <a:ext cx="4840438" cy="503990"/>
          </a:xfrm>
          <a:prstGeom prst="rect">
            <a:avLst/>
          </a:prstGeom>
        </p:spPr>
      </p:pic>
      <p:pic>
        <p:nvPicPr>
          <p:cNvPr id="5" name="Picture 4">
            <a:extLst>
              <a:ext uri="{FF2B5EF4-FFF2-40B4-BE49-F238E27FC236}">
                <a16:creationId xmlns:a16="http://schemas.microsoft.com/office/drawing/2014/main" id="{D6258410-D0D1-4BB0-ADE7-C6EDCD511871}"/>
              </a:ext>
            </a:extLst>
          </p:cNvPr>
          <p:cNvPicPr>
            <a:picLocks noChangeAspect="1"/>
          </p:cNvPicPr>
          <p:nvPr/>
        </p:nvPicPr>
        <p:blipFill rotWithShape="1">
          <a:blip r:embed="rId3"/>
          <a:srcRect b="54220"/>
          <a:stretch/>
        </p:blipFill>
        <p:spPr>
          <a:xfrm>
            <a:off x="269334" y="3613427"/>
            <a:ext cx="3524250" cy="497101"/>
          </a:xfrm>
          <a:prstGeom prst="rect">
            <a:avLst/>
          </a:prstGeom>
        </p:spPr>
      </p:pic>
      <p:pic>
        <p:nvPicPr>
          <p:cNvPr id="6" name="Picture 5">
            <a:extLst>
              <a:ext uri="{FF2B5EF4-FFF2-40B4-BE49-F238E27FC236}">
                <a16:creationId xmlns:a16="http://schemas.microsoft.com/office/drawing/2014/main" id="{0D69EAAD-7D54-4D81-B7C8-12197734723A}"/>
              </a:ext>
            </a:extLst>
          </p:cNvPr>
          <p:cNvPicPr>
            <a:picLocks noChangeAspect="1"/>
          </p:cNvPicPr>
          <p:nvPr/>
        </p:nvPicPr>
        <p:blipFill>
          <a:blip r:embed="rId4"/>
          <a:stretch>
            <a:fillRect/>
          </a:stretch>
        </p:blipFill>
        <p:spPr>
          <a:xfrm>
            <a:off x="6095021" y="2344929"/>
            <a:ext cx="1348179" cy="465969"/>
          </a:xfrm>
          <a:prstGeom prst="rect">
            <a:avLst/>
          </a:prstGeom>
        </p:spPr>
      </p:pic>
      <p:pic>
        <p:nvPicPr>
          <p:cNvPr id="7" name="Picture 6" descr="A math equations on a white background&#10;&#10;Description automatically generated">
            <a:extLst>
              <a:ext uri="{FF2B5EF4-FFF2-40B4-BE49-F238E27FC236}">
                <a16:creationId xmlns:a16="http://schemas.microsoft.com/office/drawing/2014/main" id="{D25C3C26-48CB-4B41-B354-559A6A6CDA62}"/>
              </a:ext>
            </a:extLst>
          </p:cNvPr>
          <p:cNvPicPr>
            <a:picLocks noChangeAspect="1"/>
          </p:cNvPicPr>
          <p:nvPr/>
        </p:nvPicPr>
        <p:blipFill rotWithShape="1">
          <a:blip r:embed="rId5"/>
          <a:srcRect l="1" t="23297" r="49956" b="62938"/>
          <a:stretch/>
        </p:blipFill>
        <p:spPr>
          <a:xfrm>
            <a:off x="6232678" y="3669530"/>
            <a:ext cx="1186233" cy="487110"/>
          </a:xfrm>
          <a:prstGeom prst="rect">
            <a:avLst/>
          </a:prstGeom>
        </p:spPr>
      </p:pic>
      <p:pic>
        <p:nvPicPr>
          <p:cNvPr id="8" name="Picture 7">
            <a:extLst>
              <a:ext uri="{FF2B5EF4-FFF2-40B4-BE49-F238E27FC236}">
                <a16:creationId xmlns:a16="http://schemas.microsoft.com/office/drawing/2014/main" id="{248482B0-F776-4466-A54D-660424105429}"/>
              </a:ext>
            </a:extLst>
          </p:cNvPr>
          <p:cNvPicPr>
            <a:picLocks noChangeAspect="1"/>
          </p:cNvPicPr>
          <p:nvPr/>
        </p:nvPicPr>
        <p:blipFill>
          <a:blip r:embed="rId6"/>
          <a:stretch>
            <a:fillRect/>
          </a:stretch>
        </p:blipFill>
        <p:spPr>
          <a:xfrm>
            <a:off x="6283116" y="2992340"/>
            <a:ext cx="1194009" cy="447431"/>
          </a:xfrm>
          <a:prstGeom prst="rect">
            <a:avLst/>
          </a:prstGeom>
        </p:spPr>
      </p:pic>
    </p:spTree>
    <p:extLst>
      <p:ext uri="{BB962C8B-B14F-4D97-AF65-F5344CB8AC3E}">
        <p14:creationId xmlns:p14="http://schemas.microsoft.com/office/powerpoint/2010/main" val="2832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C15312-C2B2-3CAD-021F-EA10F00CDE3F}"/>
              </a:ext>
            </a:extLst>
          </p:cNvPr>
          <p:cNvSpPr>
            <a:spLocks noGrp="1"/>
          </p:cNvSpPr>
          <p:nvPr>
            <p:ph type="title"/>
          </p:nvPr>
        </p:nvSpPr>
        <p:spPr>
          <a:xfrm>
            <a:off x="438398" y="885860"/>
            <a:ext cx="8197114" cy="739775"/>
          </a:xfrm>
        </p:spPr>
        <p:txBody>
          <a:bodyPr lIns="91440" tIns="45720" rIns="91440" bIns="45720" anchor="b"/>
          <a:lstStyle/>
          <a:p>
            <a:r>
              <a:rPr lang="en-US">
                <a:solidFill>
                  <a:srgbClr val="000000"/>
                </a:solidFill>
                <a:latin typeface="Montserrat"/>
              </a:rPr>
              <a:t>Method 2: Using the Density Matrix</a:t>
            </a:r>
          </a:p>
          <a:p>
            <a:endParaRPr lang="en-US" sz="1800">
              <a:solidFill>
                <a:srgbClr val="000000"/>
              </a:solidFill>
              <a:latin typeface="Montserrat"/>
            </a:endParaRPr>
          </a:p>
        </p:txBody>
      </p:sp>
      <p:sp>
        <p:nvSpPr>
          <p:cNvPr id="2" name="TextBox 1">
            <a:extLst>
              <a:ext uri="{FF2B5EF4-FFF2-40B4-BE49-F238E27FC236}">
                <a16:creationId xmlns:a16="http://schemas.microsoft.com/office/drawing/2014/main" id="{26E3A6B6-E482-8308-B185-C10433948BDB}"/>
              </a:ext>
            </a:extLst>
          </p:cNvPr>
          <p:cNvSpPr txBox="1"/>
          <p:nvPr/>
        </p:nvSpPr>
        <p:spPr>
          <a:xfrm>
            <a:off x="532754" y="1559516"/>
            <a:ext cx="383583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chemeClr val="accent6"/>
                </a:solidFill>
                <a:ea typeface="Calibri"/>
                <a:cs typeface="Calibri"/>
              </a:rPr>
              <a:t>Begin by constructing the density matrix for the multi-qubit system:</a:t>
            </a:r>
          </a:p>
          <a:p>
            <a:pPr marL="285750" indent="-285750">
              <a:buFont typeface="Arial"/>
              <a:buChar char="•"/>
            </a:pPr>
            <a:r>
              <a:rPr lang="en-US">
                <a:solidFill>
                  <a:schemeClr val="accent6"/>
                </a:solidFill>
                <a:ea typeface="Calibri"/>
                <a:cs typeface="Calibri"/>
              </a:rPr>
              <a:t>From here we want to construct the density matrices for subsystem A and subsystem B</a:t>
            </a:r>
          </a:p>
          <a:p>
            <a:pPr marL="285750" indent="-285750">
              <a:buFont typeface="Arial"/>
              <a:buChar char="•"/>
            </a:pPr>
            <a:r>
              <a:rPr lang="en-US">
                <a:solidFill>
                  <a:schemeClr val="accent6"/>
                </a:solidFill>
                <a:ea typeface="Calibri"/>
                <a:cs typeface="Calibri"/>
              </a:rPr>
              <a:t>We will do so by using the partial trace</a:t>
            </a:r>
          </a:p>
          <a:p>
            <a:pPr marL="285750" indent="-285750">
              <a:buFont typeface="Arial"/>
              <a:buChar char="•"/>
            </a:pPr>
            <a:r>
              <a:rPr lang="en-US">
                <a:solidFill>
                  <a:schemeClr val="accent6"/>
                </a:solidFill>
                <a:ea typeface="Calibri"/>
                <a:cs typeface="Calibri"/>
              </a:rPr>
              <a:t>Construct the subsystem density matrices as follows:</a:t>
            </a:r>
          </a:p>
        </p:txBody>
      </p:sp>
      <p:pic>
        <p:nvPicPr>
          <p:cNvPr id="5" name="Picture 4" descr="A math equations on a white background&#10;&#10;Description automatically generated">
            <a:extLst>
              <a:ext uri="{FF2B5EF4-FFF2-40B4-BE49-F238E27FC236}">
                <a16:creationId xmlns:a16="http://schemas.microsoft.com/office/drawing/2014/main" id="{E8AAC062-CB60-F24B-A7C3-B6B0C5E6B2FF}"/>
              </a:ext>
            </a:extLst>
          </p:cNvPr>
          <p:cNvPicPr>
            <a:picLocks noChangeAspect="1"/>
          </p:cNvPicPr>
          <p:nvPr/>
        </p:nvPicPr>
        <p:blipFill>
          <a:blip r:embed="rId2"/>
          <a:stretch>
            <a:fillRect/>
          </a:stretch>
        </p:blipFill>
        <p:spPr>
          <a:xfrm>
            <a:off x="4540248" y="2127249"/>
            <a:ext cx="4572002" cy="1433287"/>
          </a:xfrm>
          <a:prstGeom prst="rect">
            <a:avLst/>
          </a:prstGeom>
        </p:spPr>
      </p:pic>
      <p:pic>
        <p:nvPicPr>
          <p:cNvPr id="6" name="Picture 5">
            <a:extLst>
              <a:ext uri="{FF2B5EF4-FFF2-40B4-BE49-F238E27FC236}">
                <a16:creationId xmlns:a16="http://schemas.microsoft.com/office/drawing/2014/main" id="{7EC66FDF-8EEC-8D15-DC5B-0F2C14E41F5F}"/>
              </a:ext>
            </a:extLst>
          </p:cNvPr>
          <p:cNvPicPr>
            <a:picLocks noChangeAspect="1"/>
          </p:cNvPicPr>
          <p:nvPr/>
        </p:nvPicPr>
        <p:blipFill>
          <a:blip r:embed="rId3"/>
          <a:stretch>
            <a:fillRect/>
          </a:stretch>
        </p:blipFill>
        <p:spPr>
          <a:xfrm>
            <a:off x="4570866" y="1610179"/>
            <a:ext cx="2143125" cy="381000"/>
          </a:xfrm>
          <a:prstGeom prst="rect">
            <a:avLst/>
          </a:prstGeom>
        </p:spPr>
      </p:pic>
      <p:sp>
        <p:nvSpPr>
          <p:cNvPr id="7" name="Rectangle: Rounded Corners 6">
            <a:extLst>
              <a:ext uri="{FF2B5EF4-FFF2-40B4-BE49-F238E27FC236}">
                <a16:creationId xmlns:a16="http://schemas.microsoft.com/office/drawing/2014/main" id="{71D9ABD4-D691-4B42-AF60-E8CB39A80591}"/>
              </a:ext>
            </a:extLst>
          </p:cNvPr>
          <p:cNvSpPr/>
          <p:nvPr/>
        </p:nvSpPr>
        <p:spPr>
          <a:xfrm>
            <a:off x="4503634" y="2050991"/>
            <a:ext cx="2273181" cy="435836"/>
          </a:xfrm>
          <a:prstGeom prst="round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DDFEC97-8B18-414E-B07F-EB3F7FBC8D63}"/>
              </a:ext>
            </a:extLst>
          </p:cNvPr>
          <p:cNvSpPr/>
          <p:nvPr/>
        </p:nvSpPr>
        <p:spPr>
          <a:xfrm>
            <a:off x="4477995" y="2828657"/>
            <a:ext cx="1384419" cy="86312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684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6881CA-A132-DF4C-2C3F-FF5FEA63D583}"/>
              </a:ext>
            </a:extLst>
          </p:cNvPr>
          <p:cNvSpPr>
            <a:spLocks noGrp="1"/>
          </p:cNvSpPr>
          <p:nvPr>
            <p:ph type="title"/>
          </p:nvPr>
        </p:nvSpPr>
        <p:spPr>
          <a:xfrm>
            <a:off x="438398" y="885860"/>
            <a:ext cx="8188043" cy="503918"/>
          </a:xfrm>
        </p:spPr>
        <p:txBody>
          <a:bodyPr lIns="91440" tIns="45720" rIns="91440" bIns="45720" anchor="b"/>
          <a:lstStyle/>
          <a:p>
            <a:r>
              <a:rPr lang="en-US">
                <a:solidFill>
                  <a:schemeClr val="accent6"/>
                </a:solidFill>
                <a:latin typeface="Montserrat"/>
              </a:rPr>
              <a:t>Partial Traces</a:t>
            </a:r>
            <a:endParaRPr lang="en-US">
              <a:solidFill>
                <a:schemeClr val="accent6"/>
              </a:solidFill>
            </a:endParaRPr>
          </a:p>
        </p:txBody>
      </p:sp>
      <p:sp>
        <p:nvSpPr>
          <p:cNvPr id="4" name="TextBox 3">
            <a:extLst>
              <a:ext uri="{FF2B5EF4-FFF2-40B4-BE49-F238E27FC236}">
                <a16:creationId xmlns:a16="http://schemas.microsoft.com/office/drawing/2014/main" id="{409A2FAD-1E04-A564-4393-EE63E6F39FD6}"/>
              </a:ext>
            </a:extLst>
          </p:cNvPr>
          <p:cNvSpPr txBox="1"/>
          <p:nvPr/>
        </p:nvSpPr>
        <p:spPr>
          <a:xfrm>
            <a:off x="532754" y="1385314"/>
            <a:ext cx="4232974"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chemeClr val="accent6"/>
                </a:solidFill>
                <a:ea typeface="Calibri"/>
                <a:cs typeface="Calibri"/>
              </a:rPr>
              <a:t>Partial traces are ways of taking the trace of one subsystem, while leaving the other untouched</a:t>
            </a:r>
          </a:p>
          <a:p>
            <a:pPr marL="285750" indent="-285750">
              <a:buFont typeface="Arial"/>
              <a:buChar char="•"/>
            </a:pPr>
            <a:r>
              <a:rPr lang="en-US">
                <a:solidFill>
                  <a:schemeClr val="accent6"/>
                </a:solidFill>
                <a:ea typeface="Calibri"/>
                <a:cs typeface="Calibri"/>
              </a:rPr>
              <a:t>Unlike a standard trace, that produces a scalar, a partial trace produces a matrix</a:t>
            </a:r>
          </a:p>
          <a:p>
            <a:pPr marL="285750" indent="-285750">
              <a:buFont typeface="Arial"/>
              <a:buChar char="•"/>
            </a:pPr>
            <a:r>
              <a:rPr lang="en-US">
                <a:solidFill>
                  <a:schemeClr val="accent6"/>
                </a:solidFill>
                <a:ea typeface="Calibri"/>
                <a:cs typeface="Calibri"/>
              </a:rPr>
              <a:t>In the example, we start by clarifying the two subsystems:</a:t>
            </a:r>
          </a:p>
          <a:p>
            <a:pPr marL="285750" indent="-285750">
              <a:buFont typeface="Arial"/>
              <a:buChar char="•"/>
            </a:pPr>
            <a:r>
              <a:rPr lang="en-US">
                <a:solidFill>
                  <a:schemeClr val="accent6"/>
                </a:solidFill>
                <a:ea typeface="Calibri"/>
                <a:cs typeface="Calibri"/>
              </a:rPr>
              <a:t>Now taking the trace of subsystem B, we start by removing subsystem A from the trace:</a:t>
            </a:r>
          </a:p>
          <a:p>
            <a:pPr marL="285750" indent="-285750">
              <a:buFont typeface="Arial"/>
              <a:buChar char="•"/>
            </a:pPr>
            <a:r>
              <a:rPr lang="en-US">
                <a:solidFill>
                  <a:schemeClr val="accent6"/>
                </a:solidFill>
                <a:ea typeface="Calibri"/>
                <a:cs typeface="Calibri"/>
              </a:rPr>
              <a:t>Now it is a standard trace, which gives us our final answer:</a:t>
            </a:r>
          </a:p>
          <a:p>
            <a:pPr marL="285750" indent="-285750">
              <a:buFont typeface="Arial"/>
              <a:buChar char="•"/>
            </a:pPr>
            <a:endParaRPr lang="en-US">
              <a:solidFill>
                <a:schemeClr val="accent6"/>
              </a:solidFill>
              <a:ea typeface="Calibri"/>
              <a:cs typeface="Calibri"/>
            </a:endParaRPr>
          </a:p>
        </p:txBody>
      </p:sp>
      <p:pic>
        <p:nvPicPr>
          <p:cNvPr id="10" name="Picture 9" descr="A math equations on a white background&#10;&#10;Description automatically generated">
            <a:extLst>
              <a:ext uri="{FF2B5EF4-FFF2-40B4-BE49-F238E27FC236}">
                <a16:creationId xmlns:a16="http://schemas.microsoft.com/office/drawing/2014/main" id="{18ABA4EC-E8AE-4709-3E51-A7B2259994E4}"/>
              </a:ext>
            </a:extLst>
          </p:cNvPr>
          <p:cNvPicPr>
            <a:picLocks noChangeAspect="1"/>
          </p:cNvPicPr>
          <p:nvPr/>
        </p:nvPicPr>
        <p:blipFill>
          <a:blip r:embed="rId2"/>
          <a:stretch>
            <a:fillRect/>
          </a:stretch>
        </p:blipFill>
        <p:spPr>
          <a:xfrm>
            <a:off x="4664982" y="1602920"/>
            <a:ext cx="4479018" cy="2701472"/>
          </a:xfrm>
          <a:prstGeom prst="rect">
            <a:avLst/>
          </a:prstGeom>
        </p:spPr>
      </p:pic>
    </p:spTree>
    <p:extLst>
      <p:ext uri="{BB962C8B-B14F-4D97-AF65-F5344CB8AC3E}">
        <p14:creationId xmlns:p14="http://schemas.microsoft.com/office/powerpoint/2010/main" val="2987620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139C7C-3B09-924A-9D31-06611D167333}"/>
              </a:ext>
            </a:extLst>
          </p:cNvPr>
          <p:cNvSpPr>
            <a:spLocks noGrp="1"/>
          </p:cNvSpPr>
          <p:nvPr>
            <p:ph type="body" sz="quarter" idx="11"/>
          </p:nvPr>
        </p:nvSpPr>
        <p:spPr>
          <a:xfrm>
            <a:off x="447923" y="1287982"/>
            <a:ext cx="4124043" cy="3616341"/>
          </a:xfrm>
        </p:spPr>
        <p:txBody>
          <a:bodyPr lIns="91440" tIns="45720" rIns="91440" bIns="45720" anchor="t"/>
          <a:lstStyle/>
          <a:p>
            <a:r>
              <a:rPr lang="en-US" b="0">
                <a:solidFill>
                  <a:srgbClr val="000000"/>
                </a:solidFill>
                <a:latin typeface="Calibri"/>
              </a:rPr>
              <a:t>From here we find the eigenvalues of each reduced density matrix (they will share eigenvalues):</a:t>
            </a:r>
          </a:p>
          <a:p>
            <a:r>
              <a:rPr lang="en-US" b="0">
                <a:solidFill>
                  <a:srgbClr val="000000"/>
                </a:solidFill>
                <a:latin typeface="Calibri"/>
              </a:rPr>
              <a:t>Next find each reduced density matrix's eigenvectors (these may differ):</a:t>
            </a:r>
          </a:p>
          <a:p>
            <a:r>
              <a:rPr lang="en-US" b="0">
                <a:solidFill>
                  <a:srgbClr val="000000"/>
                </a:solidFill>
                <a:latin typeface="Calibri"/>
              </a:rPr>
              <a:t>Square root the eigenvalues to find our </a:t>
            </a:r>
            <a:r>
              <a:rPr lang="en-US" b="0" err="1">
                <a:solidFill>
                  <a:schemeClr val="accent6"/>
                </a:solidFill>
                <a:latin typeface="Calibri"/>
                <a:cs typeface="Calibri"/>
              </a:rPr>
              <a:t>σ</a:t>
            </a:r>
            <a:r>
              <a:rPr lang="en-US" b="0" baseline="-25000" err="1">
                <a:solidFill>
                  <a:schemeClr val="accent6"/>
                </a:solidFill>
                <a:latin typeface="Calibri"/>
                <a:cs typeface="Calibri"/>
              </a:rPr>
              <a:t>k</a:t>
            </a:r>
            <a:r>
              <a:rPr lang="en-US" b="0" err="1">
                <a:solidFill>
                  <a:schemeClr val="accent6"/>
                </a:solidFill>
                <a:latin typeface="Calibri"/>
                <a:cs typeface="Calibri"/>
              </a:rPr>
              <a:t>'s</a:t>
            </a:r>
            <a:r>
              <a:rPr lang="en-US" b="0">
                <a:solidFill>
                  <a:schemeClr val="accent6"/>
                </a:solidFill>
                <a:latin typeface="Calibri"/>
                <a:ea typeface="Calibri"/>
                <a:cs typeface="Calibri"/>
              </a:rPr>
              <a:t>:</a:t>
            </a:r>
          </a:p>
          <a:p>
            <a:r>
              <a:rPr lang="en-US" b="0">
                <a:solidFill>
                  <a:schemeClr val="accent6"/>
                </a:solidFill>
                <a:latin typeface="Calibri"/>
                <a:ea typeface="Calibri"/>
                <a:cs typeface="Calibri"/>
              </a:rPr>
              <a:t>The eigenvectors of density matrix A will be our </a:t>
            </a:r>
            <a:r>
              <a:rPr lang="en-US" b="0" err="1">
                <a:solidFill>
                  <a:schemeClr val="accent6"/>
                </a:solidFill>
                <a:latin typeface="Calibri"/>
                <a:ea typeface="Calibri"/>
                <a:cs typeface="Calibri"/>
              </a:rPr>
              <a:t>u</a:t>
            </a:r>
            <a:r>
              <a:rPr lang="en-US" sz="1200" b="0" baseline="-25000" err="1">
                <a:solidFill>
                  <a:schemeClr val="accent6"/>
                </a:solidFill>
                <a:latin typeface="Calibri"/>
                <a:ea typeface="Calibri"/>
                <a:cs typeface="Calibri"/>
              </a:rPr>
              <a:t>k</a:t>
            </a:r>
            <a:r>
              <a:rPr lang="en-US" b="0" err="1">
                <a:solidFill>
                  <a:schemeClr val="accent6"/>
                </a:solidFill>
                <a:latin typeface="Calibri"/>
                <a:ea typeface="Calibri"/>
                <a:cs typeface="Calibri"/>
              </a:rPr>
              <a:t>'s</a:t>
            </a:r>
            <a:r>
              <a:rPr lang="en-US" b="0">
                <a:solidFill>
                  <a:schemeClr val="accent6"/>
                </a:solidFill>
                <a:latin typeface="Calibri"/>
                <a:ea typeface="Calibri"/>
                <a:cs typeface="Calibri"/>
              </a:rPr>
              <a:t>, the eigenvectors of density matrix B will be our </a:t>
            </a:r>
            <a:r>
              <a:rPr lang="en-US" b="0" err="1">
                <a:solidFill>
                  <a:schemeClr val="accent6"/>
                </a:solidFill>
                <a:latin typeface="Calibri"/>
                <a:ea typeface="Calibri"/>
                <a:cs typeface="Calibri"/>
              </a:rPr>
              <a:t>v</a:t>
            </a:r>
            <a:r>
              <a:rPr lang="en-US" sz="1200" b="0" baseline="-25000" err="1">
                <a:solidFill>
                  <a:schemeClr val="accent6"/>
                </a:solidFill>
                <a:latin typeface="Calibri"/>
                <a:ea typeface="Calibri"/>
                <a:cs typeface="Calibri"/>
              </a:rPr>
              <a:t>k</a:t>
            </a:r>
            <a:r>
              <a:rPr lang="en-US" b="0" err="1">
                <a:solidFill>
                  <a:schemeClr val="accent6"/>
                </a:solidFill>
                <a:latin typeface="Calibri"/>
                <a:ea typeface="Calibri"/>
                <a:cs typeface="Calibri"/>
              </a:rPr>
              <a:t>'s</a:t>
            </a:r>
            <a:endParaRPr lang="en-US" b="0">
              <a:solidFill>
                <a:schemeClr val="accent6"/>
              </a:solidFill>
              <a:latin typeface="Calibri"/>
              <a:ea typeface="Calibri"/>
              <a:cs typeface="Calibri"/>
            </a:endParaRPr>
          </a:p>
          <a:p>
            <a:r>
              <a:rPr lang="en-US" b="0">
                <a:solidFill>
                  <a:schemeClr val="accent6"/>
                </a:solidFill>
                <a:latin typeface="Calibri"/>
                <a:ea typeface="Calibri"/>
                <a:cs typeface="Calibri"/>
              </a:rPr>
              <a:t>Reconstruct the qubit equation as we did before:</a:t>
            </a:r>
          </a:p>
        </p:txBody>
      </p:sp>
      <p:sp>
        <p:nvSpPr>
          <p:cNvPr id="3" name="Title 2">
            <a:extLst>
              <a:ext uri="{FF2B5EF4-FFF2-40B4-BE49-F238E27FC236}">
                <a16:creationId xmlns:a16="http://schemas.microsoft.com/office/drawing/2014/main" id="{3DC074D7-2BCB-C640-9632-4CCF148BC958}"/>
              </a:ext>
            </a:extLst>
          </p:cNvPr>
          <p:cNvSpPr>
            <a:spLocks noGrp="1"/>
          </p:cNvSpPr>
          <p:nvPr>
            <p:ph type="title"/>
          </p:nvPr>
        </p:nvSpPr>
        <p:spPr>
          <a:xfrm>
            <a:off x="447923" y="790610"/>
            <a:ext cx="8197114" cy="485776"/>
          </a:xfrm>
        </p:spPr>
        <p:txBody>
          <a:bodyPr lIns="91440" tIns="45720" rIns="91440" bIns="45720" anchor="b"/>
          <a:lstStyle/>
          <a:p>
            <a:r>
              <a:rPr lang="en-US" dirty="0">
                <a:solidFill>
                  <a:schemeClr val="accent6"/>
                </a:solidFill>
                <a:latin typeface="Montserrat"/>
              </a:rPr>
              <a:t>Method 2 Continued</a:t>
            </a:r>
          </a:p>
        </p:txBody>
      </p:sp>
      <p:pic>
        <p:nvPicPr>
          <p:cNvPr id="4" name="Picture 3" descr="A math equations on a white background&#10;&#10;Description automatically generated">
            <a:extLst>
              <a:ext uri="{FF2B5EF4-FFF2-40B4-BE49-F238E27FC236}">
                <a16:creationId xmlns:a16="http://schemas.microsoft.com/office/drawing/2014/main" id="{0687B142-16FD-4F1D-BB3F-0C2B9609AD62}"/>
              </a:ext>
            </a:extLst>
          </p:cNvPr>
          <p:cNvPicPr>
            <a:picLocks noChangeAspect="1"/>
          </p:cNvPicPr>
          <p:nvPr/>
        </p:nvPicPr>
        <p:blipFill>
          <a:blip r:embed="rId2"/>
          <a:stretch>
            <a:fillRect/>
          </a:stretch>
        </p:blipFill>
        <p:spPr>
          <a:xfrm>
            <a:off x="5234714" y="1142193"/>
            <a:ext cx="3905250" cy="3905250"/>
          </a:xfrm>
          <a:prstGeom prst="rect">
            <a:avLst/>
          </a:prstGeom>
        </p:spPr>
      </p:pic>
      <p:sp>
        <p:nvSpPr>
          <p:cNvPr id="5" name="Oval 4">
            <a:extLst>
              <a:ext uri="{FF2B5EF4-FFF2-40B4-BE49-F238E27FC236}">
                <a16:creationId xmlns:a16="http://schemas.microsoft.com/office/drawing/2014/main" id="{A7AFE59B-3416-4154-8BDA-EA97B60214C8}"/>
              </a:ext>
            </a:extLst>
          </p:cNvPr>
          <p:cNvSpPr/>
          <p:nvPr/>
        </p:nvSpPr>
        <p:spPr>
          <a:xfrm>
            <a:off x="5238572" y="1110953"/>
            <a:ext cx="2059536" cy="77766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40E826D-FCB1-419D-95B0-ACF3948BF352}"/>
              </a:ext>
            </a:extLst>
          </p:cNvPr>
          <p:cNvSpPr/>
          <p:nvPr/>
        </p:nvSpPr>
        <p:spPr>
          <a:xfrm>
            <a:off x="5204389" y="3973794"/>
            <a:ext cx="3802878" cy="598205"/>
          </a:xfrm>
          <a:prstGeom prst="round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722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679414-A6E7-4A90-A9B8-987FFC90E1F2}"/>
              </a:ext>
            </a:extLst>
          </p:cNvPr>
          <p:cNvSpPr>
            <a:spLocks noGrp="1"/>
          </p:cNvSpPr>
          <p:nvPr>
            <p:ph type="title"/>
          </p:nvPr>
        </p:nvSpPr>
        <p:spPr/>
        <p:txBody>
          <a:bodyPr lIns="91440" tIns="45720" rIns="91440" bIns="45720" anchor="b"/>
          <a:lstStyle/>
          <a:p>
            <a:r>
              <a:rPr kumimoji="0" lang="en-US" sz="3000" b="1" i="0" u="none" strike="noStrike" kern="1200" cap="none" spc="0" normalizeH="0" baseline="0" noProof="0">
                <a:ln>
                  <a:noFill/>
                </a:ln>
                <a:solidFill>
                  <a:schemeClr val="accent6"/>
                </a:solidFill>
                <a:effectLst/>
                <a:uLnTx/>
                <a:uFillTx/>
                <a:latin typeface="Montserrat"/>
              </a:rPr>
              <a:t>Summary of</a:t>
            </a:r>
            <a:r>
              <a:rPr lang="en-US">
                <a:solidFill>
                  <a:schemeClr val="accent6"/>
                </a:solidFill>
                <a:latin typeface="Montserrat"/>
              </a:rPr>
              <a:t> Method 2—</a:t>
            </a:r>
            <a:r>
              <a:rPr kumimoji="0" lang="en-US" sz="3000" b="1" i="0" u="none" strike="noStrike" kern="1200" cap="none" spc="0" normalizeH="0" baseline="0" noProof="0">
                <a:ln>
                  <a:noFill/>
                </a:ln>
                <a:solidFill>
                  <a:schemeClr val="accent6"/>
                </a:solidFill>
                <a:effectLst/>
                <a:uLnTx/>
                <a:uFillTx/>
                <a:latin typeface="Montserrat"/>
              </a:rPr>
              <a:t>phi </a:t>
            </a:r>
            <a:r>
              <a:rPr lang="en-US">
                <a:solidFill>
                  <a:schemeClr val="accent6"/>
                </a:solidFill>
                <a:latin typeface="Montserrat"/>
              </a:rPr>
              <a:t>+</a:t>
            </a:r>
            <a:r>
              <a:rPr kumimoji="0" lang="en-US" sz="3000" b="1" i="0" u="none" strike="noStrike" kern="1200" cap="none" spc="0" normalizeH="0" baseline="0" noProof="0">
                <a:ln>
                  <a:noFill/>
                </a:ln>
                <a:solidFill>
                  <a:schemeClr val="accent6"/>
                </a:solidFill>
                <a:effectLst/>
                <a:uLnTx/>
                <a:uFillTx/>
                <a:latin typeface="Montserrat"/>
              </a:rPr>
              <a:t> is entangled</a:t>
            </a:r>
            <a:endParaRPr lang="en-US">
              <a:solidFill>
                <a:schemeClr val="accent6"/>
              </a:solidFill>
              <a:latin typeface="Montserrat"/>
            </a:endParaRPr>
          </a:p>
        </p:txBody>
      </p:sp>
      <p:pic>
        <p:nvPicPr>
          <p:cNvPr id="4" name="Picture 3" descr="A math equations on a white background&#10;&#10;Description automatically generated">
            <a:extLst>
              <a:ext uri="{FF2B5EF4-FFF2-40B4-BE49-F238E27FC236}">
                <a16:creationId xmlns:a16="http://schemas.microsoft.com/office/drawing/2014/main" id="{F0BE485F-7AEB-4B3B-BF6B-21ADC6AA290D}"/>
              </a:ext>
            </a:extLst>
          </p:cNvPr>
          <p:cNvPicPr>
            <a:picLocks noChangeAspect="1"/>
          </p:cNvPicPr>
          <p:nvPr/>
        </p:nvPicPr>
        <p:blipFill rotWithShape="1">
          <a:blip r:embed="rId2"/>
          <a:srcRect b="50144"/>
          <a:stretch/>
        </p:blipFill>
        <p:spPr>
          <a:xfrm>
            <a:off x="685293" y="2233716"/>
            <a:ext cx="4572002" cy="774404"/>
          </a:xfrm>
          <a:prstGeom prst="rect">
            <a:avLst/>
          </a:prstGeom>
        </p:spPr>
      </p:pic>
      <p:pic>
        <p:nvPicPr>
          <p:cNvPr id="5" name="Picture 4" descr="A math equations on a white background&#10;&#10;Description automatically generated">
            <a:extLst>
              <a:ext uri="{FF2B5EF4-FFF2-40B4-BE49-F238E27FC236}">
                <a16:creationId xmlns:a16="http://schemas.microsoft.com/office/drawing/2014/main" id="{1340346E-80BA-404B-8AF4-3322B4101E84}"/>
              </a:ext>
            </a:extLst>
          </p:cNvPr>
          <p:cNvPicPr>
            <a:picLocks noChangeAspect="1"/>
          </p:cNvPicPr>
          <p:nvPr/>
        </p:nvPicPr>
        <p:blipFill rotWithShape="1">
          <a:blip r:embed="rId3"/>
          <a:srcRect t="71851" b="10910"/>
          <a:stretch/>
        </p:blipFill>
        <p:spPr>
          <a:xfrm>
            <a:off x="637077" y="3886572"/>
            <a:ext cx="3182893" cy="548695"/>
          </a:xfrm>
          <a:prstGeom prst="rect">
            <a:avLst/>
          </a:prstGeom>
        </p:spPr>
      </p:pic>
      <p:pic>
        <p:nvPicPr>
          <p:cNvPr id="6" name="Picture 5" descr="A math equations on a white background&#10;&#10;Description automatically generated">
            <a:extLst>
              <a:ext uri="{FF2B5EF4-FFF2-40B4-BE49-F238E27FC236}">
                <a16:creationId xmlns:a16="http://schemas.microsoft.com/office/drawing/2014/main" id="{EEF84CBE-2135-4F47-AC4C-D38514AB5625}"/>
              </a:ext>
            </a:extLst>
          </p:cNvPr>
          <p:cNvPicPr>
            <a:picLocks noChangeAspect="1"/>
          </p:cNvPicPr>
          <p:nvPr/>
        </p:nvPicPr>
        <p:blipFill rotWithShape="1">
          <a:blip r:embed="rId2"/>
          <a:srcRect t="53111" r="69773"/>
          <a:stretch/>
        </p:blipFill>
        <p:spPr>
          <a:xfrm>
            <a:off x="6104128" y="2572285"/>
            <a:ext cx="1381988" cy="672057"/>
          </a:xfrm>
          <a:prstGeom prst="rect">
            <a:avLst/>
          </a:prstGeom>
        </p:spPr>
      </p:pic>
      <p:pic>
        <p:nvPicPr>
          <p:cNvPr id="8" name="Picture 7">
            <a:extLst>
              <a:ext uri="{FF2B5EF4-FFF2-40B4-BE49-F238E27FC236}">
                <a16:creationId xmlns:a16="http://schemas.microsoft.com/office/drawing/2014/main" id="{5E657030-885A-4FF3-AD48-7752552C26FF}"/>
              </a:ext>
            </a:extLst>
          </p:cNvPr>
          <p:cNvPicPr>
            <a:picLocks noChangeAspect="1"/>
          </p:cNvPicPr>
          <p:nvPr/>
        </p:nvPicPr>
        <p:blipFill>
          <a:blip r:embed="rId4"/>
          <a:stretch>
            <a:fillRect/>
          </a:stretch>
        </p:blipFill>
        <p:spPr>
          <a:xfrm>
            <a:off x="5879507" y="3475329"/>
            <a:ext cx="1690931" cy="653150"/>
          </a:xfrm>
          <a:prstGeom prst="rect">
            <a:avLst/>
          </a:prstGeom>
        </p:spPr>
      </p:pic>
    </p:spTree>
    <p:extLst>
      <p:ext uri="{BB962C8B-B14F-4D97-AF65-F5344CB8AC3E}">
        <p14:creationId xmlns:p14="http://schemas.microsoft.com/office/powerpoint/2010/main" val="285702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F7748-90B5-BA41-9142-5E9456C36B2B}"/>
              </a:ext>
            </a:extLst>
          </p:cNvPr>
          <p:cNvSpPr>
            <a:spLocks noGrp="1"/>
          </p:cNvSpPr>
          <p:nvPr>
            <p:ph type="body" sz="quarter" idx="11"/>
          </p:nvPr>
        </p:nvSpPr>
        <p:spPr>
          <a:xfrm>
            <a:off x="447923" y="1292064"/>
            <a:ext cx="8197114" cy="3522596"/>
          </a:xfrm>
        </p:spPr>
        <p:txBody>
          <a:bodyPr lIns="91440" tIns="45720" rIns="91440" bIns="45720" anchor="t"/>
          <a:lstStyle/>
          <a:p>
            <a:r>
              <a:rPr lang="en-US" sz="1700" b="0">
                <a:latin typeface="Montserrat SemiBold"/>
              </a:rPr>
              <a:t>Quantum Entanglement through Linear Algebra</a:t>
            </a:r>
          </a:p>
          <a:p>
            <a:pPr lvl="1">
              <a:buFont typeface="Courier New" panose="020B0604020202020204" pitchFamily="34" charset="0"/>
              <a:buChar char="o"/>
            </a:pPr>
            <a:r>
              <a:rPr lang="en-US" sz="1500" b="0">
                <a:latin typeface="Montserrat SemiBold"/>
              </a:rPr>
              <a:t>Bra-</a:t>
            </a:r>
            <a:r>
              <a:rPr lang="en-US" sz="1500" b="0" err="1">
                <a:latin typeface="Montserrat SemiBold"/>
              </a:rPr>
              <a:t>Ket</a:t>
            </a:r>
            <a:r>
              <a:rPr lang="en-US" sz="1500" b="0">
                <a:latin typeface="Montserrat SemiBold"/>
              </a:rPr>
              <a:t> notation</a:t>
            </a:r>
          </a:p>
          <a:p>
            <a:pPr lvl="1">
              <a:buFont typeface="Courier New" panose="020B0604020202020204" pitchFamily="34" charset="0"/>
              <a:buChar char="o"/>
            </a:pPr>
            <a:r>
              <a:rPr lang="en-US" sz="1500" b="0">
                <a:latin typeface="Montserrat SemiBold"/>
              </a:rPr>
              <a:t>Superposition</a:t>
            </a:r>
          </a:p>
          <a:p>
            <a:pPr lvl="1">
              <a:buFont typeface="Courier New" panose="020B0604020202020204" pitchFamily="34" charset="0"/>
              <a:buChar char="o"/>
            </a:pPr>
            <a:r>
              <a:rPr lang="en-US" sz="1500" b="0">
                <a:latin typeface="Montserrat SemiBold"/>
              </a:rPr>
              <a:t>Entanglement</a:t>
            </a:r>
          </a:p>
          <a:p>
            <a:r>
              <a:rPr lang="en-US" sz="1700" b="0">
                <a:latin typeface="Montserrat SemiBold"/>
              </a:rPr>
              <a:t>Schmidt Decomposition to determine Quantum Entanglement</a:t>
            </a:r>
          </a:p>
          <a:p>
            <a:pPr lvl="1">
              <a:buFont typeface="Courier New" panose="020B0604020202020204" pitchFamily="34" charset="0"/>
              <a:buChar char="o"/>
            </a:pPr>
            <a:r>
              <a:rPr lang="en-US" sz="1500" b="0">
                <a:latin typeface="Montserrat SemiBold"/>
              </a:rPr>
              <a:t>Singular Value Decomposition</a:t>
            </a:r>
          </a:p>
          <a:p>
            <a:pPr lvl="1">
              <a:buFont typeface="Courier New" panose="020B0604020202020204" pitchFamily="34" charset="0"/>
              <a:buChar char="o"/>
            </a:pPr>
            <a:r>
              <a:rPr lang="en-US" sz="1500" b="0">
                <a:latin typeface="Montserrat SemiBold"/>
              </a:rPr>
              <a:t>Density Matrix</a:t>
            </a:r>
            <a:endParaRPr lang="en-US" sz="1500" b="0"/>
          </a:p>
          <a:p>
            <a:r>
              <a:rPr lang="en-US" sz="1700" b="0">
                <a:latin typeface="Montserrat SemiBold"/>
              </a:rPr>
              <a:t>Quantum Teleportation</a:t>
            </a:r>
          </a:p>
          <a:p>
            <a:pPr lvl="1">
              <a:buFont typeface="Courier New" panose="020B0604020202020204" pitchFamily="34" charset="0"/>
              <a:buChar char="o"/>
            </a:pPr>
            <a:r>
              <a:rPr lang="en-US" sz="1500" b="0">
                <a:latin typeface="Montserrat SemiBold"/>
              </a:rPr>
              <a:t>Future work</a:t>
            </a:r>
          </a:p>
          <a:p>
            <a:endParaRPr lang="en-US" sz="1700" b="0"/>
          </a:p>
        </p:txBody>
      </p:sp>
      <p:sp>
        <p:nvSpPr>
          <p:cNvPr id="3" name="Title 2">
            <a:extLst>
              <a:ext uri="{FF2B5EF4-FFF2-40B4-BE49-F238E27FC236}">
                <a16:creationId xmlns:a16="http://schemas.microsoft.com/office/drawing/2014/main" id="{D6F14BCC-96AC-9840-9381-DE80458B2802}"/>
              </a:ext>
            </a:extLst>
          </p:cNvPr>
          <p:cNvSpPr>
            <a:spLocks noGrp="1"/>
          </p:cNvSpPr>
          <p:nvPr>
            <p:ph type="title"/>
          </p:nvPr>
        </p:nvSpPr>
        <p:spPr>
          <a:xfrm>
            <a:off x="447923" y="876335"/>
            <a:ext cx="8197114" cy="413204"/>
          </a:xfrm>
        </p:spPr>
        <p:txBody>
          <a:bodyPr lIns="91440" tIns="45720" rIns="91440" bIns="45720" anchor="b"/>
          <a:lstStyle/>
          <a:p>
            <a:r>
              <a:rPr lang="en-US">
                <a:solidFill>
                  <a:schemeClr val="accent6"/>
                </a:solidFill>
                <a:latin typeface="Montserrat"/>
              </a:rPr>
              <a:t>Outline</a:t>
            </a:r>
          </a:p>
        </p:txBody>
      </p:sp>
    </p:spTree>
    <p:extLst>
      <p:ext uri="{BB962C8B-B14F-4D97-AF65-F5344CB8AC3E}">
        <p14:creationId xmlns:p14="http://schemas.microsoft.com/office/powerpoint/2010/main" val="270570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CD9A42-147E-9942-B53D-B82F5A39645D}"/>
              </a:ext>
            </a:extLst>
          </p:cNvPr>
          <p:cNvSpPr>
            <a:spLocks noGrp="1"/>
          </p:cNvSpPr>
          <p:nvPr>
            <p:ph type="body" sz="quarter" idx="11"/>
          </p:nvPr>
        </p:nvSpPr>
        <p:spPr>
          <a:xfrm>
            <a:off x="447923" y="1278911"/>
            <a:ext cx="3897258" cy="2932117"/>
          </a:xfrm>
        </p:spPr>
        <p:txBody>
          <a:bodyPr lIns="91440" tIns="45720" rIns="91440" bIns="45720" anchor="t"/>
          <a:lstStyle/>
          <a:p>
            <a:r>
              <a:rPr lang="en-US" b="0">
                <a:solidFill>
                  <a:schemeClr val="accent6"/>
                </a:solidFill>
                <a:latin typeface="Calibri"/>
              </a:rPr>
              <a:t>Attempting to teleport the state of a qubit to different qubit, using entanglement</a:t>
            </a:r>
          </a:p>
          <a:p>
            <a:r>
              <a:rPr lang="en-US" b="0">
                <a:solidFill>
                  <a:schemeClr val="accent6"/>
                </a:solidFill>
                <a:latin typeface="Calibri"/>
              </a:rPr>
              <a:t>Start with a two-qubit entangled system, one qubit in lab A and one in lab B:</a:t>
            </a:r>
          </a:p>
          <a:p>
            <a:r>
              <a:rPr lang="en-US" b="0">
                <a:solidFill>
                  <a:schemeClr val="accent6"/>
                </a:solidFill>
                <a:latin typeface="Calibri"/>
              </a:rPr>
              <a:t>Receive an unknown qubit in lab A, wish to teleport its state to lab B</a:t>
            </a:r>
          </a:p>
          <a:p>
            <a:r>
              <a:rPr lang="en-US" b="0">
                <a:solidFill>
                  <a:schemeClr val="accent6"/>
                </a:solidFill>
                <a:latin typeface="Calibri"/>
              </a:rPr>
              <a:t>Create a three-qubit system</a:t>
            </a:r>
          </a:p>
          <a:p>
            <a:r>
              <a:rPr lang="en-US" b="0">
                <a:solidFill>
                  <a:schemeClr val="accent6"/>
                </a:solidFill>
                <a:latin typeface="Calibri"/>
              </a:rPr>
              <a:t>Using some algebraic rearrangement, we rewrite our equation as :</a:t>
            </a:r>
          </a:p>
          <a:p>
            <a:endParaRPr lang="en-US" b="0">
              <a:solidFill>
                <a:schemeClr val="accent6"/>
              </a:solidFill>
              <a:latin typeface="Calibri"/>
            </a:endParaRPr>
          </a:p>
        </p:txBody>
      </p:sp>
      <p:sp>
        <p:nvSpPr>
          <p:cNvPr id="3" name="Title 2">
            <a:extLst>
              <a:ext uri="{FF2B5EF4-FFF2-40B4-BE49-F238E27FC236}">
                <a16:creationId xmlns:a16="http://schemas.microsoft.com/office/drawing/2014/main" id="{4DCE170D-2A8D-3C4C-9E8F-923D4676DB03}"/>
              </a:ext>
            </a:extLst>
          </p:cNvPr>
          <p:cNvSpPr>
            <a:spLocks noGrp="1"/>
          </p:cNvSpPr>
          <p:nvPr>
            <p:ph type="title"/>
          </p:nvPr>
        </p:nvSpPr>
        <p:spPr>
          <a:xfrm>
            <a:off x="447923" y="790610"/>
            <a:ext cx="8197114" cy="485776"/>
          </a:xfrm>
        </p:spPr>
        <p:txBody>
          <a:bodyPr lIns="91440" tIns="45720" rIns="91440" bIns="45720" anchor="b"/>
          <a:lstStyle/>
          <a:p>
            <a:r>
              <a:rPr lang="en-US">
                <a:solidFill>
                  <a:schemeClr val="accent6"/>
                </a:solidFill>
                <a:latin typeface="Montserrat"/>
              </a:rPr>
              <a:t>Application: Quantum Teleportation</a:t>
            </a:r>
            <a:endParaRPr lang="en-US">
              <a:solidFill>
                <a:schemeClr val="accent6"/>
              </a:solidFill>
            </a:endParaRPr>
          </a:p>
        </p:txBody>
      </p:sp>
      <p:pic>
        <p:nvPicPr>
          <p:cNvPr id="4" name="Picture 3" descr="A math equations on a white background&#10;&#10;Description automatically generated">
            <a:extLst>
              <a:ext uri="{FF2B5EF4-FFF2-40B4-BE49-F238E27FC236}">
                <a16:creationId xmlns:a16="http://schemas.microsoft.com/office/drawing/2014/main" id="{5C97AD69-C82C-0CF9-022D-77A932173E07}"/>
              </a:ext>
            </a:extLst>
          </p:cNvPr>
          <p:cNvPicPr>
            <a:picLocks noChangeAspect="1"/>
          </p:cNvPicPr>
          <p:nvPr/>
        </p:nvPicPr>
        <p:blipFill>
          <a:blip r:embed="rId2"/>
          <a:stretch>
            <a:fillRect/>
          </a:stretch>
        </p:blipFill>
        <p:spPr>
          <a:xfrm>
            <a:off x="4344307" y="2319564"/>
            <a:ext cx="4610100" cy="1447800"/>
          </a:xfrm>
          <a:prstGeom prst="rect">
            <a:avLst/>
          </a:prstGeom>
        </p:spPr>
      </p:pic>
      <p:pic>
        <p:nvPicPr>
          <p:cNvPr id="5" name="Picture 4" descr="A number symbols on a white background&#10;&#10;Description automatically generated">
            <a:extLst>
              <a:ext uri="{FF2B5EF4-FFF2-40B4-BE49-F238E27FC236}">
                <a16:creationId xmlns:a16="http://schemas.microsoft.com/office/drawing/2014/main" id="{9F930139-AA4A-A720-E731-DD1589CDC391}"/>
              </a:ext>
            </a:extLst>
          </p:cNvPr>
          <p:cNvPicPr>
            <a:picLocks noChangeAspect="1"/>
          </p:cNvPicPr>
          <p:nvPr/>
        </p:nvPicPr>
        <p:blipFill>
          <a:blip r:embed="rId3"/>
          <a:stretch>
            <a:fillRect/>
          </a:stretch>
        </p:blipFill>
        <p:spPr>
          <a:xfrm>
            <a:off x="4343400" y="3898220"/>
            <a:ext cx="3124200" cy="1247775"/>
          </a:xfrm>
          <a:prstGeom prst="rect">
            <a:avLst/>
          </a:prstGeom>
        </p:spPr>
      </p:pic>
    </p:spTree>
    <p:extLst>
      <p:ext uri="{BB962C8B-B14F-4D97-AF65-F5344CB8AC3E}">
        <p14:creationId xmlns:p14="http://schemas.microsoft.com/office/powerpoint/2010/main" val="4111233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E60311-7616-AB4D-8CBA-DDE09F7E1601}"/>
              </a:ext>
            </a:extLst>
          </p:cNvPr>
          <p:cNvSpPr>
            <a:spLocks noGrp="1"/>
          </p:cNvSpPr>
          <p:nvPr>
            <p:ph type="body" sz="quarter" idx="11"/>
          </p:nvPr>
        </p:nvSpPr>
        <p:spPr/>
        <p:txBody>
          <a:bodyPr lIns="91440" tIns="45720" rIns="91440" bIns="45720" anchor="t"/>
          <a:lstStyle/>
          <a:p>
            <a:pPr marL="342900" indent="-342900">
              <a:buAutoNum type="arabicPeriod"/>
            </a:pPr>
            <a:endParaRPr lang="en-US" sz="1400" b="0">
              <a:latin typeface="Times New Roman"/>
            </a:endParaRPr>
          </a:p>
          <a:p>
            <a:pPr marL="342900" indent="-342900">
              <a:buAutoNum type="arabicPeriod"/>
            </a:pPr>
            <a:endParaRPr lang="en-US" sz="1400" b="0">
              <a:latin typeface="Times New Roman"/>
            </a:endParaRPr>
          </a:p>
        </p:txBody>
      </p:sp>
      <p:sp>
        <p:nvSpPr>
          <p:cNvPr id="3" name="Title 2">
            <a:extLst>
              <a:ext uri="{FF2B5EF4-FFF2-40B4-BE49-F238E27FC236}">
                <a16:creationId xmlns:a16="http://schemas.microsoft.com/office/drawing/2014/main" id="{8F1F9413-8843-F049-ABEA-D1C1E34FAD92}"/>
              </a:ext>
            </a:extLst>
          </p:cNvPr>
          <p:cNvSpPr>
            <a:spLocks noGrp="1"/>
          </p:cNvSpPr>
          <p:nvPr>
            <p:ph type="title"/>
          </p:nvPr>
        </p:nvSpPr>
        <p:spPr>
          <a:xfrm>
            <a:off x="447923" y="790610"/>
            <a:ext cx="8197114" cy="485776"/>
          </a:xfrm>
        </p:spPr>
        <p:txBody>
          <a:bodyPr lIns="91440" tIns="45720" rIns="91440" bIns="45720" anchor="b"/>
          <a:lstStyle/>
          <a:p>
            <a:r>
              <a:rPr lang="en-US" dirty="0">
                <a:solidFill>
                  <a:schemeClr val="accent6"/>
                </a:solidFill>
                <a:latin typeface="Montserrat"/>
              </a:rPr>
              <a:t>Quantum Teleportation Continued</a:t>
            </a:r>
            <a:endParaRPr lang="en-US" dirty="0">
              <a:solidFill>
                <a:schemeClr val="accent6"/>
              </a:solidFill>
            </a:endParaRPr>
          </a:p>
        </p:txBody>
      </p:sp>
      <p:sp>
        <p:nvSpPr>
          <p:cNvPr id="4" name="TextBox 3">
            <a:extLst>
              <a:ext uri="{FF2B5EF4-FFF2-40B4-BE49-F238E27FC236}">
                <a16:creationId xmlns:a16="http://schemas.microsoft.com/office/drawing/2014/main" id="{FBAD679B-C81D-6B4D-FDC2-EDC7EE214F23}"/>
              </a:ext>
            </a:extLst>
          </p:cNvPr>
          <p:cNvSpPr txBox="1"/>
          <p:nvPr/>
        </p:nvSpPr>
        <p:spPr>
          <a:xfrm>
            <a:off x="513381" y="1598263"/>
            <a:ext cx="4058618"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solidFill>
                  <a:srgbClr val="000000"/>
                </a:solidFill>
                <a:cs typeface="Calibri"/>
              </a:rPr>
              <a:t>In a superposition between 4 possible states:</a:t>
            </a:r>
          </a:p>
          <a:p>
            <a:pPr marL="285750" indent="-285750">
              <a:buFont typeface="Arial" panose="020B0604020202020204" pitchFamily="34" charset="0"/>
              <a:buChar char="•"/>
            </a:pPr>
            <a:r>
              <a:rPr lang="en-US" dirty="0">
                <a:solidFill>
                  <a:srgbClr val="000000"/>
                </a:solidFill>
                <a:cs typeface="Calibri"/>
              </a:rPr>
              <a:t>Measure the two qubits in lab A using a bell measurement:</a:t>
            </a:r>
          </a:p>
          <a:p>
            <a:pPr marL="285750" indent="-285750">
              <a:buFont typeface="Arial" panose="020B0604020202020204" pitchFamily="34" charset="0"/>
              <a:buChar char="•"/>
            </a:pPr>
            <a:r>
              <a:rPr lang="en-US" dirty="0">
                <a:solidFill>
                  <a:srgbClr val="000000"/>
                </a:solidFill>
                <a:cs typeface="Calibri"/>
              </a:rPr>
              <a:t>By finding which of the 4 possible states lab A's qubits is in, we now know what state lab B's qubit is in</a:t>
            </a:r>
          </a:p>
          <a:p>
            <a:pPr marL="285750" indent="-285750">
              <a:buFont typeface="Arial" panose="020B0604020202020204" pitchFamily="34" charset="0"/>
              <a:buChar char="•"/>
            </a:pPr>
            <a:r>
              <a:rPr lang="en-US" dirty="0">
                <a:solidFill>
                  <a:srgbClr val="000000"/>
                </a:solidFill>
                <a:cs typeface="Calibri"/>
              </a:rPr>
              <a:t>Send 2 classical bits of information to lab B, telling it what lab A's result was</a:t>
            </a:r>
          </a:p>
          <a:p>
            <a:pPr marL="285750" indent="-285750">
              <a:buFont typeface="Arial" panose="020B0604020202020204" pitchFamily="34" charset="0"/>
              <a:buChar char="•"/>
            </a:pPr>
            <a:r>
              <a:rPr lang="en-US" dirty="0">
                <a:solidFill>
                  <a:srgbClr val="000000"/>
                </a:solidFill>
                <a:cs typeface="Calibri"/>
              </a:rPr>
              <a:t>To reconstruct stray qubit, apply one of four Paulie Matrices to the lab B qubit:</a:t>
            </a:r>
          </a:p>
          <a:p>
            <a:pPr marL="285750" indent="-285750">
              <a:buFont typeface="Arial" panose="020B0604020202020204" pitchFamily="34" charset="0"/>
              <a:buChar char="•"/>
            </a:pPr>
            <a:endParaRPr lang="en-US">
              <a:solidFill>
                <a:srgbClr val="000000"/>
              </a:solidFill>
              <a:cs typeface="Calibri"/>
            </a:endParaRPr>
          </a:p>
        </p:txBody>
      </p:sp>
      <p:pic>
        <p:nvPicPr>
          <p:cNvPr id="5" name="Picture 4" descr="A number symbols on a white background&#10;&#10;Description automatically generated">
            <a:extLst>
              <a:ext uri="{FF2B5EF4-FFF2-40B4-BE49-F238E27FC236}">
                <a16:creationId xmlns:a16="http://schemas.microsoft.com/office/drawing/2014/main" id="{2844FC52-F61C-785F-B0A7-AE3FCC71F6D9}"/>
              </a:ext>
            </a:extLst>
          </p:cNvPr>
          <p:cNvPicPr>
            <a:picLocks noChangeAspect="1"/>
          </p:cNvPicPr>
          <p:nvPr/>
        </p:nvPicPr>
        <p:blipFill>
          <a:blip r:embed="rId2"/>
          <a:stretch>
            <a:fillRect/>
          </a:stretch>
        </p:blipFill>
        <p:spPr>
          <a:xfrm>
            <a:off x="4570187" y="1503364"/>
            <a:ext cx="3604985" cy="1438274"/>
          </a:xfrm>
          <a:prstGeom prst="rect">
            <a:avLst/>
          </a:prstGeom>
        </p:spPr>
      </p:pic>
      <p:pic>
        <p:nvPicPr>
          <p:cNvPr id="8" name="Picture 7">
            <a:extLst>
              <a:ext uri="{FF2B5EF4-FFF2-40B4-BE49-F238E27FC236}">
                <a16:creationId xmlns:a16="http://schemas.microsoft.com/office/drawing/2014/main" id="{0449A2A5-17D5-CF07-3CDF-84AC83325699}"/>
              </a:ext>
            </a:extLst>
          </p:cNvPr>
          <p:cNvPicPr>
            <a:picLocks noChangeAspect="1"/>
          </p:cNvPicPr>
          <p:nvPr/>
        </p:nvPicPr>
        <p:blipFill>
          <a:blip r:embed="rId3"/>
          <a:stretch>
            <a:fillRect/>
          </a:stretch>
        </p:blipFill>
        <p:spPr>
          <a:xfrm>
            <a:off x="4571113" y="2947423"/>
            <a:ext cx="4467225" cy="788800"/>
          </a:xfrm>
          <a:prstGeom prst="rect">
            <a:avLst/>
          </a:prstGeom>
        </p:spPr>
      </p:pic>
      <p:pic>
        <p:nvPicPr>
          <p:cNvPr id="9" name="Picture 8">
            <a:extLst>
              <a:ext uri="{FF2B5EF4-FFF2-40B4-BE49-F238E27FC236}">
                <a16:creationId xmlns:a16="http://schemas.microsoft.com/office/drawing/2014/main" id="{D8236534-60BA-DE23-C23E-D885B7EEEF28}"/>
              </a:ext>
            </a:extLst>
          </p:cNvPr>
          <p:cNvPicPr>
            <a:picLocks noChangeAspect="1"/>
          </p:cNvPicPr>
          <p:nvPr/>
        </p:nvPicPr>
        <p:blipFill>
          <a:blip r:embed="rId4"/>
          <a:stretch>
            <a:fillRect/>
          </a:stretch>
        </p:blipFill>
        <p:spPr>
          <a:xfrm>
            <a:off x="4570223" y="3815086"/>
            <a:ext cx="4575553" cy="797033"/>
          </a:xfrm>
          <a:prstGeom prst="rect">
            <a:avLst/>
          </a:prstGeom>
        </p:spPr>
      </p:pic>
    </p:spTree>
    <p:extLst>
      <p:ext uri="{BB962C8B-B14F-4D97-AF65-F5344CB8AC3E}">
        <p14:creationId xmlns:p14="http://schemas.microsoft.com/office/powerpoint/2010/main" val="764864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671863-9EAF-4D72-93E7-2E100B49AD71}"/>
              </a:ext>
            </a:extLst>
          </p:cNvPr>
          <p:cNvSpPr>
            <a:spLocks noGrp="1"/>
          </p:cNvSpPr>
          <p:nvPr>
            <p:ph type="body" sz="quarter" idx="11"/>
          </p:nvPr>
        </p:nvSpPr>
        <p:spPr/>
        <p:txBody>
          <a:bodyPr lIns="91440" tIns="45720" rIns="91440" bIns="45720" anchor="t"/>
          <a:lstStyle/>
          <a:p>
            <a:r>
              <a:rPr lang="en-US" b="0" dirty="0">
                <a:solidFill>
                  <a:schemeClr val="accent6"/>
                </a:solidFill>
                <a:latin typeface="Calibri"/>
              </a:rPr>
              <a:t>Investigate the connection between the two Schmidt Decomposition methods</a:t>
            </a:r>
          </a:p>
          <a:p>
            <a:endParaRPr lang="en-US" b="0" dirty="0">
              <a:solidFill>
                <a:schemeClr val="accent6"/>
              </a:solidFill>
              <a:latin typeface="Calibri"/>
            </a:endParaRPr>
          </a:p>
          <a:p>
            <a:r>
              <a:rPr lang="en-US" b="0" dirty="0">
                <a:solidFill>
                  <a:schemeClr val="accent6"/>
                </a:solidFill>
                <a:latin typeface="Calibri"/>
              </a:rPr>
              <a:t>Determine correlation between reduced density matrices and maximal entanglement</a:t>
            </a:r>
          </a:p>
        </p:txBody>
      </p:sp>
      <p:sp>
        <p:nvSpPr>
          <p:cNvPr id="3" name="Title 2">
            <a:extLst>
              <a:ext uri="{FF2B5EF4-FFF2-40B4-BE49-F238E27FC236}">
                <a16:creationId xmlns:a16="http://schemas.microsoft.com/office/drawing/2014/main" id="{BC95085D-2393-469C-8025-105D181A7150}"/>
              </a:ext>
            </a:extLst>
          </p:cNvPr>
          <p:cNvSpPr>
            <a:spLocks noGrp="1"/>
          </p:cNvSpPr>
          <p:nvPr>
            <p:ph type="title"/>
          </p:nvPr>
        </p:nvSpPr>
        <p:spPr/>
        <p:txBody>
          <a:bodyPr/>
          <a:lstStyle/>
          <a:p>
            <a:r>
              <a:rPr lang="en-US">
                <a:solidFill>
                  <a:schemeClr val="accent6"/>
                </a:solidFill>
              </a:rPr>
              <a:t>Future work</a:t>
            </a:r>
          </a:p>
        </p:txBody>
      </p:sp>
    </p:spTree>
    <p:extLst>
      <p:ext uri="{BB962C8B-B14F-4D97-AF65-F5344CB8AC3E}">
        <p14:creationId xmlns:p14="http://schemas.microsoft.com/office/powerpoint/2010/main" val="3645413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6E28CC-B8B3-BE6A-C03B-0036FB3AB133}"/>
              </a:ext>
            </a:extLst>
          </p:cNvPr>
          <p:cNvSpPr>
            <a:spLocks noGrp="1"/>
          </p:cNvSpPr>
          <p:nvPr>
            <p:ph type="body" sz="quarter" idx="11"/>
          </p:nvPr>
        </p:nvSpPr>
        <p:spPr>
          <a:xfrm>
            <a:off x="447923" y="1414982"/>
            <a:ext cx="8197114" cy="2796046"/>
          </a:xfrm>
        </p:spPr>
        <p:txBody>
          <a:bodyPr lIns="91440" tIns="45720" rIns="91440" bIns="45720" anchor="t"/>
          <a:lstStyle/>
          <a:p>
            <a:pPr marL="514350" indent="-514350">
              <a:buNone/>
            </a:pPr>
            <a:r>
              <a:rPr lang="en-US" b="0" dirty="0">
                <a:solidFill>
                  <a:srgbClr val="222222"/>
                </a:solidFill>
                <a:latin typeface="Calibri"/>
                <a:cs typeface="Arial"/>
              </a:rPr>
              <a:t>Bradley, T. D. (2020). </a:t>
            </a:r>
            <a:r>
              <a:rPr lang="en-US" b="0" i="1" dirty="0">
                <a:solidFill>
                  <a:srgbClr val="222222"/>
                </a:solidFill>
                <a:latin typeface="Calibri"/>
                <a:cs typeface="Arial"/>
              </a:rPr>
              <a:t>At the interface of algebra and statistics</a:t>
            </a:r>
            <a:r>
              <a:rPr lang="en-US" b="0" dirty="0">
                <a:solidFill>
                  <a:srgbClr val="222222"/>
                </a:solidFill>
                <a:latin typeface="Calibri"/>
                <a:cs typeface="Arial"/>
              </a:rPr>
              <a:t> (Doctoral dissertation, City University of New York).</a:t>
            </a:r>
            <a:endParaRPr lang="en-US" b="0">
              <a:solidFill>
                <a:schemeClr val="accent6"/>
              </a:solidFill>
              <a:latin typeface="Calibri"/>
            </a:endParaRPr>
          </a:p>
          <a:p>
            <a:pPr marL="514350" indent="-514350">
              <a:buNone/>
            </a:pPr>
            <a:r>
              <a:rPr lang="en-US" b="0" dirty="0">
                <a:solidFill>
                  <a:srgbClr val="222222"/>
                </a:solidFill>
                <a:latin typeface="Calibri"/>
                <a:cs typeface="Arial"/>
              </a:rPr>
              <a:t>Cavalcanti, E. G., Drummond, P. D., Bachor, H. A., &amp; Reid, M. D. (2009). Spin entanglement, decoherence and Bohm’s EPR paradox. </a:t>
            </a:r>
            <a:r>
              <a:rPr lang="en-US" b="0" i="1" dirty="0">
                <a:solidFill>
                  <a:srgbClr val="222222"/>
                </a:solidFill>
                <a:latin typeface="Calibri"/>
                <a:cs typeface="Arial"/>
              </a:rPr>
              <a:t>Optics Express</a:t>
            </a:r>
            <a:r>
              <a:rPr lang="en-US" b="0" dirty="0">
                <a:solidFill>
                  <a:srgbClr val="222222"/>
                </a:solidFill>
                <a:latin typeface="Calibri"/>
                <a:cs typeface="Arial"/>
              </a:rPr>
              <a:t>, </a:t>
            </a:r>
            <a:r>
              <a:rPr lang="en-US" b="0" i="1" dirty="0">
                <a:solidFill>
                  <a:srgbClr val="222222"/>
                </a:solidFill>
                <a:latin typeface="Calibri"/>
                <a:cs typeface="Arial"/>
              </a:rPr>
              <a:t>17</a:t>
            </a:r>
            <a:r>
              <a:rPr lang="en-US" b="0" dirty="0">
                <a:solidFill>
                  <a:srgbClr val="222222"/>
                </a:solidFill>
                <a:latin typeface="Calibri"/>
                <a:cs typeface="Arial"/>
              </a:rPr>
              <a:t>(21), 18693-18702.</a:t>
            </a:r>
          </a:p>
          <a:p>
            <a:pPr marL="514350" indent="-514350">
              <a:buNone/>
            </a:pPr>
            <a:r>
              <a:rPr lang="en-US" b="0" dirty="0">
                <a:solidFill>
                  <a:srgbClr val="222222"/>
                </a:solidFill>
                <a:latin typeface="Calibri"/>
                <a:cs typeface="Arial"/>
              </a:rPr>
              <a:t>Griffiths, D. J., &amp; Schroeter, D. F. (2018). </a:t>
            </a:r>
            <a:r>
              <a:rPr lang="en-US" b="0" i="1" dirty="0">
                <a:solidFill>
                  <a:srgbClr val="222222"/>
                </a:solidFill>
                <a:latin typeface="Calibri"/>
                <a:cs typeface="Arial"/>
              </a:rPr>
              <a:t>Introduction to quantum mechanics</a:t>
            </a:r>
            <a:r>
              <a:rPr lang="en-US" b="0" dirty="0">
                <a:solidFill>
                  <a:srgbClr val="222222"/>
                </a:solidFill>
                <a:latin typeface="Calibri"/>
                <a:cs typeface="Arial"/>
              </a:rPr>
              <a:t>. Cambridge university press.</a:t>
            </a:r>
          </a:p>
          <a:p>
            <a:pPr marL="514350" indent="-514350">
              <a:buNone/>
            </a:pPr>
            <a:r>
              <a:rPr lang="en-US" b="0" dirty="0">
                <a:solidFill>
                  <a:srgbClr val="222222"/>
                </a:solidFill>
                <a:latin typeface="Calibri"/>
                <a:cs typeface="Arial"/>
              </a:rPr>
              <a:t>Jaeger, G. (2007). </a:t>
            </a:r>
            <a:r>
              <a:rPr lang="en-US" b="0" i="1" dirty="0">
                <a:solidFill>
                  <a:srgbClr val="222222"/>
                </a:solidFill>
                <a:latin typeface="Calibri"/>
                <a:cs typeface="Arial"/>
              </a:rPr>
              <a:t>Quantum information</a:t>
            </a:r>
            <a:r>
              <a:rPr lang="en-US" b="0" dirty="0">
                <a:solidFill>
                  <a:srgbClr val="222222"/>
                </a:solidFill>
                <a:latin typeface="Calibri"/>
                <a:cs typeface="Arial"/>
              </a:rPr>
              <a:t> (pp. 81-89). Springer New York.</a:t>
            </a:r>
          </a:p>
          <a:p>
            <a:pPr marL="514350" indent="-514350"/>
            <a:endParaRPr lang="en-US" b="0" dirty="0">
              <a:solidFill>
                <a:schemeClr val="accent6"/>
              </a:solidFill>
            </a:endParaRPr>
          </a:p>
        </p:txBody>
      </p:sp>
      <p:sp>
        <p:nvSpPr>
          <p:cNvPr id="3" name="Title 2">
            <a:extLst>
              <a:ext uri="{FF2B5EF4-FFF2-40B4-BE49-F238E27FC236}">
                <a16:creationId xmlns:a16="http://schemas.microsoft.com/office/drawing/2014/main" id="{F665BBCE-AC35-400E-1E9B-32BA5AC3FB68}"/>
              </a:ext>
            </a:extLst>
          </p:cNvPr>
          <p:cNvSpPr>
            <a:spLocks noGrp="1"/>
          </p:cNvSpPr>
          <p:nvPr>
            <p:ph type="title"/>
          </p:nvPr>
        </p:nvSpPr>
        <p:spPr>
          <a:xfrm>
            <a:off x="447923" y="790610"/>
            <a:ext cx="8197114" cy="499767"/>
          </a:xfrm>
        </p:spPr>
        <p:txBody>
          <a:bodyPr lIns="91440" tIns="45720" rIns="91440" bIns="45720" anchor="b"/>
          <a:lstStyle/>
          <a:p>
            <a:r>
              <a:rPr lang="en-US" b="0" dirty="0">
                <a:solidFill>
                  <a:schemeClr val="accent6"/>
                </a:solidFill>
                <a:latin typeface="Calibri"/>
              </a:rPr>
              <a:t>Works Cited</a:t>
            </a:r>
          </a:p>
        </p:txBody>
      </p:sp>
    </p:spTree>
    <p:extLst>
      <p:ext uri="{BB962C8B-B14F-4D97-AF65-F5344CB8AC3E}">
        <p14:creationId xmlns:p14="http://schemas.microsoft.com/office/powerpoint/2010/main" val="3373717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84FC2-5C30-83FF-8BEB-918E28B07ED5}"/>
              </a:ext>
            </a:extLst>
          </p:cNvPr>
          <p:cNvSpPr>
            <a:spLocks noGrp="1"/>
          </p:cNvSpPr>
          <p:nvPr>
            <p:ph type="title"/>
          </p:nvPr>
        </p:nvSpPr>
        <p:spPr>
          <a:xfrm>
            <a:off x="429419" y="1006943"/>
            <a:ext cx="8285162" cy="811019"/>
          </a:xfrm>
        </p:spPr>
        <p:txBody>
          <a:bodyPr lIns="91440" tIns="45720" rIns="91440" bIns="45720" anchor="b"/>
          <a:lstStyle/>
          <a:p>
            <a:pPr algn="ctr"/>
            <a:r>
              <a:rPr lang="en-US" b="0" dirty="0">
                <a:solidFill>
                  <a:schemeClr val="accent6"/>
                </a:solidFill>
                <a:latin typeface="Calibri"/>
              </a:rPr>
              <a:t>Thank you!</a:t>
            </a:r>
            <a:endParaRPr lang="en-US" dirty="0">
              <a:solidFill>
                <a:schemeClr val="accent6"/>
              </a:solidFill>
            </a:endParaRPr>
          </a:p>
        </p:txBody>
      </p:sp>
      <p:sp>
        <p:nvSpPr>
          <p:cNvPr id="3" name="TextBox 2">
            <a:extLst>
              <a:ext uri="{FF2B5EF4-FFF2-40B4-BE49-F238E27FC236}">
                <a16:creationId xmlns:a16="http://schemas.microsoft.com/office/drawing/2014/main" id="{CF96B919-F031-330E-D131-94891FC0B1F2}"/>
              </a:ext>
            </a:extLst>
          </p:cNvPr>
          <p:cNvSpPr txBox="1"/>
          <p:nvPr/>
        </p:nvSpPr>
        <p:spPr>
          <a:xfrm>
            <a:off x="426203" y="2925305"/>
            <a:ext cx="82915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accent6"/>
                </a:solidFill>
                <a:cs typeface="Calibri"/>
              </a:rPr>
              <a:t>lboswell@drury.edu</a:t>
            </a:r>
          </a:p>
        </p:txBody>
      </p:sp>
    </p:spTree>
    <p:extLst>
      <p:ext uri="{BB962C8B-B14F-4D97-AF65-F5344CB8AC3E}">
        <p14:creationId xmlns:p14="http://schemas.microsoft.com/office/powerpoint/2010/main" val="3378456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B0E0CF-B044-D75E-8C89-B31A71C32273}"/>
              </a:ext>
            </a:extLst>
          </p:cNvPr>
          <p:cNvSpPr>
            <a:spLocks noGrp="1"/>
          </p:cNvSpPr>
          <p:nvPr>
            <p:ph type="body" sz="quarter" idx="11"/>
          </p:nvPr>
        </p:nvSpPr>
        <p:spPr>
          <a:xfrm>
            <a:off x="447923" y="1300964"/>
            <a:ext cx="8197114" cy="2995789"/>
          </a:xfrm>
        </p:spPr>
        <p:txBody>
          <a:bodyPr lIns="91440" tIns="45720" rIns="91440" bIns="45720" anchor="t"/>
          <a:lstStyle/>
          <a:p>
            <a:endParaRPr lang="en-US"/>
          </a:p>
          <a:p>
            <a:r>
              <a:rPr lang="en-US" b="0">
                <a:latin typeface="Calibri"/>
              </a:rPr>
              <a:t>Quantum particles exist in discrete states which can be represented by vectors </a:t>
            </a:r>
          </a:p>
          <a:p>
            <a:endParaRPr lang="en-US" b="0">
              <a:latin typeface="Calibri"/>
            </a:endParaRPr>
          </a:p>
          <a:p>
            <a:r>
              <a:rPr lang="en-US" b="0">
                <a:latin typeface="Calibri"/>
              </a:rPr>
              <a:t>All attributes of a particle are determined by the state they are in (Energy level, position, momentum etc.)</a:t>
            </a:r>
          </a:p>
          <a:p>
            <a:endParaRPr lang="en-US" b="0">
              <a:latin typeface="Calibri"/>
            </a:endParaRPr>
          </a:p>
          <a:p>
            <a:r>
              <a:rPr lang="en-US" b="0">
                <a:latin typeface="Calibri"/>
              </a:rPr>
              <a:t>For Quantum Information, the main attribute we care about is spin in the z direction</a:t>
            </a:r>
          </a:p>
          <a:p>
            <a:pPr marL="0" indent="0">
              <a:buNone/>
            </a:pPr>
            <a:endParaRPr lang="en-US"/>
          </a:p>
        </p:txBody>
      </p:sp>
      <p:sp>
        <p:nvSpPr>
          <p:cNvPr id="3" name="Title 2">
            <a:extLst>
              <a:ext uri="{FF2B5EF4-FFF2-40B4-BE49-F238E27FC236}">
                <a16:creationId xmlns:a16="http://schemas.microsoft.com/office/drawing/2014/main" id="{4017E4A6-C086-3250-3237-7C0461BF15B3}"/>
              </a:ext>
            </a:extLst>
          </p:cNvPr>
          <p:cNvSpPr>
            <a:spLocks noGrp="1"/>
          </p:cNvSpPr>
          <p:nvPr>
            <p:ph type="title"/>
          </p:nvPr>
        </p:nvSpPr>
        <p:spPr>
          <a:xfrm>
            <a:off x="447923" y="876335"/>
            <a:ext cx="8197114" cy="413204"/>
          </a:xfrm>
        </p:spPr>
        <p:txBody>
          <a:bodyPr lIns="91440" tIns="45720" rIns="91440" bIns="45720" anchor="b"/>
          <a:lstStyle/>
          <a:p>
            <a:r>
              <a:rPr lang="en-US">
                <a:solidFill>
                  <a:schemeClr val="accent6"/>
                </a:solidFill>
                <a:latin typeface="Montserrat"/>
              </a:rPr>
              <a:t>Intro to QM Through Linear Algebra</a:t>
            </a:r>
            <a:endParaRPr lang="en-US">
              <a:solidFill>
                <a:schemeClr val="accent6"/>
              </a:solidFill>
            </a:endParaRPr>
          </a:p>
        </p:txBody>
      </p:sp>
    </p:spTree>
    <p:extLst>
      <p:ext uri="{BB962C8B-B14F-4D97-AF65-F5344CB8AC3E}">
        <p14:creationId xmlns:p14="http://schemas.microsoft.com/office/powerpoint/2010/main" val="3571420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4DF9C9-186A-E25C-9D8F-36D2BF63A93D}"/>
              </a:ext>
            </a:extLst>
          </p:cNvPr>
          <p:cNvSpPr>
            <a:spLocks noGrp="1"/>
          </p:cNvSpPr>
          <p:nvPr>
            <p:ph type="body" sz="quarter" idx="11"/>
          </p:nvPr>
        </p:nvSpPr>
        <p:spPr>
          <a:xfrm>
            <a:off x="447923" y="1289450"/>
            <a:ext cx="8197114" cy="3007303"/>
          </a:xfrm>
        </p:spPr>
        <p:txBody>
          <a:bodyPr lIns="91440" tIns="45720" rIns="91440" bIns="45720" anchor="t"/>
          <a:lstStyle/>
          <a:p>
            <a:r>
              <a:rPr lang="en-US" b="0">
                <a:solidFill>
                  <a:srgbClr val="000000"/>
                </a:solidFill>
                <a:latin typeface="Calibri"/>
              </a:rPr>
              <a:t>In Quantum Mechanics, our vectors are complex, and all lie in L</a:t>
            </a:r>
            <a:r>
              <a:rPr lang="en-US" b="0" baseline="30000">
                <a:solidFill>
                  <a:srgbClr val="000000"/>
                </a:solidFill>
                <a:latin typeface="Calibri"/>
              </a:rPr>
              <a:t>2</a:t>
            </a:r>
            <a:r>
              <a:rPr lang="en-US" b="0">
                <a:solidFill>
                  <a:srgbClr val="000000"/>
                </a:solidFill>
                <a:latin typeface="Calibri"/>
              </a:rPr>
              <a:t> (-∞,∞) (Hilbert Space)</a:t>
            </a:r>
          </a:p>
          <a:p>
            <a:r>
              <a:rPr lang="en-US" b="0">
                <a:latin typeface="Calibri"/>
              </a:rPr>
              <a:t>We use column vectors as a description of the particle, the elements of the vector are complex numbers</a:t>
            </a:r>
          </a:p>
          <a:p>
            <a:r>
              <a:rPr lang="en-US" b="0">
                <a:latin typeface="Calibri"/>
              </a:rPr>
              <a:t>We transpose the column vectors and change the sign for our imaginary numbers to create a complex conjugate</a:t>
            </a:r>
          </a:p>
          <a:p>
            <a:endParaRPr lang="en-US" b="0">
              <a:latin typeface="Calibri"/>
            </a:endParaRPr>
          </a:p>
          <a:p>
            <a:endParaRPr lang="en-US" b="0">
              <a:latin typeface="Calibri"/>
            </a:endParaRPr>
          </a:p>
          <a:p>
            <a:r>
              <a:rPr lang="en-US" b="0">
                <a:latin typeface="Calibri"/>
              </a:rPr>
              <a:t>This is known as Bra-Ket notation (or Dirac Notation)</a:t>
            </a:r>
          </a:p>
          <a:p>
            <a:r>
              <a:rPr lang="en-US" b="0">
                <a:solidFill>
                  <a:srgbClr val="000000"/>
                </a:solidFill>
                <a:latin typeface="Calibri"/>
              </a:rPr>
              <a:t>When we multiply a Bra with a Ket we are performing the inner product, and the value we get is normalized to be 1, the other direction gives the outer product</a:t>
            </a:r>
          </a:p>
          <a:p>
            <a:endParaRPr lang="en-US" b="0">
              <a:latin typeface="Calibri"/>
            </a:endParaRPr>
          </a:p>
          <a:p>
            <a:endParaRPr lang="en-US">
              <a:solidFill>
                <a:srgbClr val="000000"/>
              </a:solidFill>
            </a:endParaRPr>
          </a:p>
        </p:txBody>
      </p:sp>
      <p:sp>
        <p:nvSpPr>
          <p:cNvPr id="3" name="Title 2">
            <a:extLst>
              <a:ext uri="{FF2B5EF4-FFF2-40B4-BE49-F238E27FC236}">
                <a16:creationId xmlns:a16="http://schemas.microsoft.com/office/drawing/2014/main" id="{F3221465-3662-11FE-B341-0CB1FD88A3F7}"/>
              </a:ext>
            </a:extLst>
          </p:cNvPr>
          <p:cNvSpPr>
            <a:spLocks noGrp="1"/>
          </p:cNvSpPr>
          <p:nvPr>
            <p:ph type="title"/>
          </p:nvPr>
        </p:nvSpPr>
        <p:spPr>
          <a:xfrm>
            <a:off x="447923" y="876335"/>
            <a:ext cx="8197114" cy="402903"/>
          </a:xfrm>
        </p:spPr>
        <p:txBody>
          <a:bodyPr lIns="91440" tIns="45720" rIns="91440" bIns="45720" anchor="b"/>
          <a:lstStyle/>
          <a:p>
            <a:r>
              <a:rPr lang="en-US">
                <a:solidFill>
                  <a:schemeClr val="accent6"/>
                </a:solidFill>
                <a:latin typeface="Montserrat"/>
              </a:rPr>
              <a:t>Bra-Ket Notation</a:t>
            </a:r>
            <a:endParaRPr lang="en-US">
              <a:solidFill>
                <a:schemeClr val="accent6"/>
              </a:solidFill>
            </a:endParaRPr>
          </a:p>
        </p:txBody>
      </p:sp>
      <p:pic>
        <p:nvPicPr>
          <p:cNvPr id="4" name="Picture 3">
            <a:extLst>
              <a:ext uri="{FF2B5EF4-FFF2-40B4-BE49-F238E27FC236}">
                <a16:creationId xmlns:a16="http://schemas.microsoft.com/office/drawing/2014/main" id="{EEFC4F30-385B-061B-145B-11373D682094}"/>
              </a:ext>
            </a:extLst>
          </p:cNvPr>
          <p:cNvPicPr>
            <a:picLocks noChangeAspect="1"/>
          </p:cNvPicPr>
          <p:nvPr/>
        </p:nvPicPr>
        <p:blipFill>
          <a:blip r:embed="rId2"/>
          <a:stretch>
            <a:fillRect/>
          </a:stretch>
        </p:blipFill>
        <p:spPr>
          <a:xfrm>
            <a:off x="882196" y="3138486"/>
            <a:ext cx="2481037" cy="662669"/>
          </a:xfrm>
          <a:prstGeom prst="rect">
            <a:avLst/>
          </a:prstGeom>
        </p:spPr>
      </p:pic>
      <p:pic>
        <p:nvPicPr>
          <p:cNvPr id="5" name="Picture 4" descr="A group of black text&#10;&#10;Description automatically generated">
            <a:extLst>
              <a:ext uri="{FF2B5EF4-FFF2-40B4-BE49-F238E27FC236}">
                <a16:creationId xmlns:a16="http://schemas.microsoft.com/office/drawing/2014/main" id="{B60518F1-198A-C6A7-CDF1-7389972DB46C}"/>
              </a:ext>
            </a:extLst>
          </p:cNvPr>
          <p:cNvPicPr>
            <a:picLocks noChangeAspect="1"/>
          </p:cNvPicPr>
          <p:nvPr/>
        </p:nvPicPr>
        <p:blipFill>
          <a:blip r:embed="rId3"/>
          <a:stretch>
            <a:fillRect/>
          </a:stretch>
        </p:blipFill>
        <p:spPr>
          <a:xfrm>
            <a:off x="884463" y="4648428"/>
            <a:ext cx="2385788" cy="491220"/>
          </a:xfrm>
          <a:prstGeom prst="rect">
            <a:avLst/>
          </a:prstGeom>
        </p:spPr>
      </p:pic>
      <p:pic>
        <p:nvPicPr>
          <p:cNvPr id="6" name="Picture 5">
            <a:extLst>
              <a:ext uri="{FF2B5EF4-FFF2-40B4-BE49-F238E27FC236}">
                <a16:creationId xmlns:a16="http://schemas.microsoft.com/office/drawing/2014/main" id="{15E138AE-4C92-54B2-75C7-C32BF496BD14}"/>
              </a:ext>
            </a:extLst>
          </p:cNvPr>
          <p:cNvPicPr>
            <a:picLocks noChangeAspect="1"/>
          </p:cNvPicPr>
          <p:nvPr/>
        </p:nvPicPr>
        <p:blipFill>
          <a:blip r:embed="rId4"/>
          <a:stretch>
            <a:fillRect/>
          </a:stretch>
        </p:blipFill>
        <p:spPr>
          <a:xfrm>
            <a:off x="4169000" y="3138486"/>
            <a:ext cx="4280355" cy="662669"/>
          </a:xfrm>
          <a:prstGeom prst="rect">
            <a:avLst/>
          </a:prstGeom>
        </p:spPr>
      </p:pic>
      <p:pic>
        <p:nvPicPr>
          <p:cNvPr id="7" name="Picture 6">
            <a:extLst>
              <a:ext uri="{FF2B5EF4-FFF2-40B4-BE49-F238E27FC236}">
                <a16:creationId xmlns:a16="http://schemas.microsoft.com/office/drawing/2014/main" id="{DD2BB797-732D-9EEE-7002-34C5B592BC8D}"/>
              </a:ext>
            </a:extLst>
          </p:cNvPr>
          <p:cNvPicPr>
            <a:picLocks noChangeAspect="1"/>
          </p:cNvPicPr>
          <p:nvPr/>
        </p:nvPicPr>
        <p:blipFill>
          <a:blip r:embed="rId5"/>
          <a:stretch>
            <a:fillRect/>
          </a:stretch>
        </p:blipFill>
        <p:spPr>
          <a:xfrm>
            <a:off x="4568824" y="4650467"/>
            <a:ext cx="2764065" cy="505279"/>
          </a:xfrm>
          <a:prstGeom prst="rect">
            <a:avLst/>
          </a:prstGeom>
        </p:spPr>
      </p:pic>
    </p:spTree>
    <p:extLst>
      <p:ext uri="{BB962C8B-B14F-4D97-AF65-F5344CB8AC3E}">
        <p14:creationId xmlns:p14="http://schemas.microsoft.com/office/powerpoint/2010/main" val="3332615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50CF03-91D4-7C4D-BAF4-EA06EF381715}"/>
              </a:ext>
            </a:extLst>
          </p:cNvPr>
          <p:cNvSpPr>
            <a:spLocks noGrp="1"/>
          </p:cNvSpPr>
          <p:nvPr>
            <p:ph type="body" sz="quarter" idx="11"/>
          </p:nvPr>
        </p:nvSpPr>
        <p:spPr/>
        <p:txBody>
          <a:bodyPr lIns="91440" tIns="45720" rIns="91440" bIns="45720" anchor="t"/>
          <a:lstStyle/>
          <a:p>
            <a:r>
              <a:rPr lang="en-US" b="0">
                <a:solidFill>
                  <a:schemeClr val="accent6"/>
                </a:solidFill>
                <a:latin typeface="Calibri"/>
              </a:rPr>
              <a:t>Superposition is a linear combination of states with attached probabilities</a:t>
            </a:r>
          </a:p>
          <a:p>
            <a:r>
              <a:rPr lang="en-US" b="0">
                <a:solidFill>
                  <a:schemeClr val="accent6"/>
                </a:solidFill>
                <a:latin typeface="Calibri"/>
              </a:rPr>
              <a:t>In terms of mathematics, it is simply a sum of vectors with attached probabilities</a:t>
            </a:r>
          </a:p>
          <a:p>
            <a:endParaRPr lang="en-US" b="0">
              <a:solidFill>
                <a:schemeClr val="accent6"/>
              </a:solidFill>
              <a:latin typeface="Calibri"/>
            </a:endParaRPr>
          </a:p>
          <a:p>
            <a:endParaRPr lang="en-US" b="0">
              <a:solidFill>
                <a:schemeClr val="accent6"/>
              </a:solidFill>
              <a:latin typeface="Calibri"/>
            </a:endParaRPr>
          </a:p>
          <a:p>
            <a:endParaRPr lang="en-US" b="0">
              <a:solidFill>
                <a:schemeClr val="accent6"/>
              </a:solidFill>
              <a:latin typeface="Calibri"/>
            </a:endParaRPr>
          </a:p>
          <a:p>
            <a:r>
              <a:rPr lang="en-US" b="0">
                <a:solidFill>
                  <a:schemeClr val="accent6"/>
                </a:solidFill>
                <a:latin typeface="Calibri"/>
              </a:rPr>
              <a:t>Before the particle is measured, it is in a sum of all possible states</a:t>
            </a:r>
          </a:p>
          <a:p>
            <a:r>
              <a:rPr lang="en-US" b="0">
                <a:solidFill>
                  <a:schemeClr val="accent6"/>
                </a:solidFill>
                <a:latin typeface="Calibri"/>
                <a:cs typeface="Calibri"/>
              </a:rPr>
              <a:t>When we measure the particle, it collapses to a single state</a:t>
            </a:r>
            <a:endParaRPr lang="en-US" b="0">
              <a:solidFill>
                <a:schemeClr val="accent6"/>
              </a:solidFill>
              <a:latin typeface="Calibri"/>
            </a:endParaRPr>
          </a:p>
        </p:txBody>
      </p:sp>
      <p:sp>
        <p:nvSpPr>
          <p:cNvPr id="3" name="Title 2">
            <a:extLst>
              <a:ext uri="{FF2B5EF4-FFF2-40B4-BE49-F238E27FC236}">
                <a16:creationId xmlns:a16="http://schemas.microsoft.com/office/drawing/2014/main" id="{A2CBB773-B195-714A-A7DA-17F2A082B631}"/>
              </a:ext>
            </a:extLst>
          </p:cNvPr>
          <p:cNvSpPr>
            <a:spLocks noGrp="1"/>
          </p:cNvSpPr>
          <p:nvPr>
            <p:ph type="title"/>
          </p:nvPr>
        </p:nvSpPr>
        <p:spPr/>
        <p:txBody>
          <a:bodyPr lIns="91440" tIns="45720" rIns="91440" bIns="45720" anchor="b"/>
          <a:lstStyle/>
          <a:p>
            <a:r>
              <a:rPr lang="en-US">
                <a:solidFill>
                  <a:schemeClr val="accent6"/>
                </a:solidFill>
                <a:latin typeface="Montserrat"/>
              </a:rPr>
              <a:t>Explaining Superposition Using Linear Algebra</a:t>
            </a:r>
            <a:endParaRPr lang="en-US">
              <a:solidFill>
                <a:schemeClr val="accent6"/>
              </a:solidFill>
            </a:endParaRPr>
          </a:p>
        </p:txBody>
      </p:sp>
      <p:pic>
        <p:nvPicPr>
          <p:cNvPr id="4" name="Picture 3">
            <a:extLst>
              <a:ext uri="{FF2B5EF4-FFF2-40B4-BE49-F238E27FC236}">
                <a16:creationId xmlns:a16="http://schemas.microsoft.com/office/drawing/2014/main" id="{9FCB452A-276E-7A5C-FB94-F3EA983A238E}"/>
              </a:ext>
            </a:extLst>
          </p:cNvPr>
          <p:cNvPicPr>
            <a:picLocks noChangeAspect="1"/>
          </p:cNvPicPr>
          <p:nvPr/>
        </p:nvPicPr>
        <p:blipFill>
          <a:blip r:embed="rId3"/>
          <a:stretch>
            <a:fillRect/>
          </a:stretch>
        </p:blipFill>
        <p:spPr>
          <a:xfrm>
            <a:off x="592137" y="2589213"/>
            <a:ext cx="2371725" cy="981075"/>
          </a:xfrm>
          <a:prstGeom prst="rect">
            <a:avLst/>
          </a:prstGeom>
        </p:spPr>
      </p:pic>
    </p:spTree>
    <p:extLst>
      <p:ext uri="{BB962C8B-B14F-4D97-AF65-F5344CB8AC3E}">
        <p14:creationId xmlns:p14="http://schemas.microsoft.com/office/powerpoint/2010/main" val="145241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F515B5-5E65-9843-A0A7-EDC75E6388AE}"/>
              </a:ext>
            </a:extLst>
          </p:cNvPr>
          <p:cNvSpPr>
            <a:spLocks noGrp="1"/>
          </p:cNvSpPr>
          <p:nvPr>
            <p:ph type="body" sz="quarter" idx="11"/>
          </p:nvPr>
        </p:nvSpPr>
        <p:spPr>
          <a:xfrm>
            <a:off x="447923" y="1417201"/>
            <a:ext cx="8197114" cy="3547916"/>
          </a:xfrm>
        </p:spPr>
        <p:txBody>
          <a:bodyPr lIns="91440" tIns="45720" rIns="91440" bIns="45720" anchor="t"/>
          <a:lstStyle/>
          <a:p>
            <a:endParaRPr lang="en-US" b="0">
              <a:latin typeface="Calibri"/>
            </a:endParaRPr>
          </a:p>
          <a:p>
            <a:r>
              <a:rPr lang="en-US" b="0">
                <a:latin typeface="Calibri"/>
              </a:rPr>
              <a:t>In Quantum Information Theory the main aspect of a particle we focus on is its spin in the z direction</a:t>
            </a:r>
          </a:p>
          <a:p>
            <a:r>
              <a:rPr lang="en-US" b="0">
                <a:latin typeface="Calibri"/>
              </a:rPr>
              <a:t>For particles such as electrons, they only have 2 spin states, spin up or spin down ½ </a:t>
            </a:r>
          </a:p>
          <a:p>
            <a:r>
              <a:rPr lang="en-US" b="0">
                <a:latin typeface="Calibri"/>
              </a:rPr>
              <a:t>This is convenient because of how it parallels a classical bit, which has two different possible values, 0 or 1</a:t>
            </a:r>
          </a:p>
          <a:p>
            <a:r>
              <a:rPr lang="en-US" b="0">
                <a:latin typeface="Calibri"/>
              </a:rPr>
              <a:t>We define a quantum bit (qubit) as a quantum system with two possible states, thus we typically use the spin of an electron as our quantum system</a:t>
            </a:r>
          </a:p>
          <a:p>
            <a:r>
              <a:rPr lang="en-US" b="0">
                <a:latin typeface="Calibri"/>
              </a:rPr>
              <a:t>The difference of a qubit is that there is a third possible state, which is a superposition of spin up and spin down</a:t>
            </a:r>
          </a:p>
          <a:p>
            <a:endParaRPr lang="en-US" b="0">
              <a:latin typeface="Calibri"/>
            </a:endParaRPr>
          </a:p>
        </p:txBody>
      </p:sp>
      <p:sp>
        <p:nvSpPr>
          <p:cNvPr id="3" name="Title 2">
            <a:extLst>
              <a:ext uri="{FF2B5EF4-FFF2-40B4-BE49-F238E27FC236}">
                <a16:creationId xmlns:a16="http://schemas.microsoft.com/office/drawing/2014/main" id="{FB66FCA6-097B-7342-8FC7-01CCCD2C1327}"/>
              </a:ext>
            </a:extLst>
          </p:cNvPr>
          <p:cNvSpPr>
            <a:spLocks noGrp="1"/>
          </p:cNvSpPr>
          <p:nvPr>
            <p:ph type="title"/>
          </p:nvPr>
        </p:nvSpPr>
        <p:spPr>
          <a:xfrm>
            <a:off x="447923" y="721352"/>
            <a:ext cx="8197114" cy="625691"/>
          </a:xfrm>
        </p:spPr>
        <p:txBody>
          <a:bodyPr lIns="91440" tIns="45720" rIns="91440" bIns="45720" anchor="b"/>
          <a:lstStyle/>
          <a:p>
            <a:r>
              <a:rPr lang="en-US">
                <a:solidFill>
                  <a:schemeClr val="accent6"/>
                </a:solidFill>
                <a:latin typeface="Montserrat"/>
              </a:rPr>
              <a:t>Qubits and Information Theory </a:t>
            </a:r>
            <a:endParaRPr lang="en-US">
              <a:solidFill>
                <a:schemeClr val="accent6"/>
              </a:solidFill>
            </a:endParaRPr>
          </a:p>
        </p:txBody>
      </p:sp>
      <p:pic>
        <p:nvPicPr>
          <p:cNvPr id="4" name="Picture 3" descr="A black and blue text&#10;&#10;Description automatically generated">
            <a:extLst>
              <a:ext uri="{FF2B5EF4-FFF2-40B4-BE49-F238E27FC236}">
                <a16:creationId xmlns:a16="http://schemas.microsoft.com/office/drawing/2014/main" id="{059F6481-3184-3289-D200-F90ECB5DA7D2}"/>
              </a:ext>
            </a:extLst>
          </p:cNvPr>
          <p:cNvPicPr>
            <a:picLocks noChangeAspect="1"/>
          </p:cNvPicPr>
          <p:nvPr/>
        </p:nvPicPr>
        <p:blipFill>
          <a:blip r:embed="rId3"/>
          <a:stretch>
            <a:fillRect/>
          </a:stretch>
        </p:blipFill>
        <p:spPr>
          <a:xfrm>
            <a:off x="4569503" y="4273551"/>
            <a:ext cx="3297918" cy="687614"/>
          </a:xfrm>
          <a:prstGeom prst="rect">
            <a:avLst/>
          </a:prstGeom>
        </p:spPr>
      </p:pic>
    </p:spTree>
    <p:extLst>
      <p:ext uri="{BB962C8B-B14F-4D97-AF65-F5344CB8AC3E}">
        <p14:creationId xmlns:p14="http://schemas.microsoft.com/office/powerpoint/2010/main" val="3609417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E6BFD0-D954-B587-D56F-17305FB487AB}"/>
              </a:ext>
            </a:extLst>
          </p:cNvPr>
          <p:cNvSpPr>
            <a:spLocks noGrp="1"/>
          </p:cNvSpPr>
          <p:nvPr>
            <p:ph type="body" sz="quarter" idx="11"/>
          </p:nvPr>
        </p:nvSpPr>
        <p:spPr>
          <a:xfrm>
            <a:off x="447923" y="1386315"/>
            <a:ext cx="3489504" cy="3753158"/>
          </a:xfrm>
        </p:spPr>
        <p:txBody>
          <a:bodyPr lIns="91440" tIns="45720" rIns="91440" bIns="45720" anchor="t"/>
          <a:lstStyle/>
          <a:p>
            <a:r>
              <a:rPr lang="en-US" b="0">
                <a:latin typeface="Calibri"/>
              </a:rPr>
              <a:t>Start with particle with zero spin</a:t>
            </a:r>
          </a:p>
          <a:p>
            <a:endParaRPr lang="en-US" b="0">
              <a:latin typeface="Calibri"/>
            </a:endParaRPr>
          </a:p>
          <a:p>
            <a:r>
              <a:rPr lang="en-US" b="0">
                <a:latin typeface="Calibri"/>
              </a:rPr>
              <a:t>Decays into particles with spin</a:t>
            </a:r>
          </a:p>
          <a:p>
            <a:endParaRPr lang="en-US" b="0">
              <a:latin typeface="Calibri"/>
            </a:endParaRPr>
          </a:p>
          <a:p>
            <a:r>
              <a:rPr lang="en-US" b="0">
                <a:latin typeface="Calibri"/>
              </a:rPr>
              <a:t>Both in superposition of spin up and spin down</a:t>
            </a:r>
          </a:p>
          <a:p>
            <a:endParaRPr lang="en-US" b="0">
              <a:latin typeface="Calibri"/>
            </a:endParaRPr>
          </a:p>
          <a:p>
            <a:r>
              <a:rPr lang="en-US" b="0">
                <a:latin typeface="Calibri"/>
              </a:rPr>
              <a:t>Measure one and get spin up</a:t>
            </a:r>
          </a:p>
          <a:p>
            <a:endParaRPr lang="en-US" b="0">
              <a:latin typeface="Calibri"/>
            </a:endParaRPr>
          </a:p>
          <a:p>
            <a:r>
              <a:rPr lang="en-US" b="0">
                <a:latin typeface="Calibri"/>
              </a:rPr>
              <a:t>Now the other must be spin down to conserve angular momentum</a:t>
            </a:r>
          </a:p>
        </p:txBody>
      </p:sp>
      <p:sp>
        <p:nvSpPr>
          <p:cNvPr id="3" name="Title 2">
            <a:extLst>
              <a:ext uri="{FF2B5EF4-FFF2-40B4-BE49-F238E27FC236}">
                <a16:creationId xmlns:a16="http://schemas.microsoft.com/office/drawing/2014/main" id="{4714DF70-BF84-A427-2262-D9D7768C593E}"/>
              </a:ext>
            </a:extLst>
          </p:cNvPr>
          <p:cNvSpPr>
            <a:spLocks noGrp="1"/>
          </p:cNvSpPr>
          <p:nvPr>
            <p:ph type="title"/>
          </p:nvPr>
        </p:nvSpPr>
        <p:spPr>
          <a:xfrm>
            <a:off x="447923" y="876335"/>
            <a:ext cx="8197114" cy="509453"/>
          </a:xfrm>
        </p:spPr>
        <p:txBody>
          <a:bodyPr lIns="91440" tIns="45720" rIns="91440" bIns="45720" anchor="b"/>
          <a:lstStyle/>
          <a:p>
            <a:r>
              <a:rPr lang="en-US" b="0">
                <a:solidFill>
                  <a:schemeClr val="accent6"/>
                </a:solidFill>
                <a:latin typeface="Calibri"/>
              </a:rPr>
              <a:t>The EPR Paradox</a:t>
            </a:r>
          </a:p>
        </p:txBody>
      </p:sp>
      <p:pic>
        <p:nvPicPr>
          <p:cNvPr id="4" name="Picture 3" descr="A star and arrows pointing to a source&#10;&#10;Description automatically generated">
            <a:extLst>
              <a:ext uri="{FF2B5EF4-FFF2-40B4-BE49-F238E27FC236}">
                <a16:creationId xmlns:a16="http://schemas.microsoft.com/office/drawing/2014/main" id="{F3433434-F21B-EFDE-A76C-A1CCF0EA7B80}"/>
              </a:ext>
            </a:extLst>
          </p:cNvPr>
          <p:cNvPicPr>
            <a:picLocks noChangeAspect="1"/>
          </p:cNvPicPr>
          <p:nvPr/>
        </p:nvPicPr>
        <p:blipFill>
          <a:blip r:embed="rId2"/>
          <a:stretch>
            <a:fillRect/>
          </a:stretch>
        </p:blipFill>
        <p:spPr>
          <a:xfrm>
            <a:off x="4044654" y="1797157"/>
            <a:ext cx="5103625" cy="1713855"/>
          </a:xfrm>
          <a:prstGeom prst="rect">
            <a:avLst/>
          </a:prstGeom>
        </p:spPr>
      </p:pic>
    </p:spTree>
    <p:extLst>
      <p:ext uri="{BB962C8B-B14F-4D97-AF65-F5344CB8AC3E}">
        <p14:creationId xmlns:p14="http://schemas.microsoft.com/office/powerpoint/2010/main" val="2267768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48BB57-3944-304A-A28B-CC9192AA8551}"/>
              </a:ext>
            </a:extLst>
          </p:cNvPr>
          <p:cNvSpPr>
            <a:spLocks noGrp="1"/>
          </p:cNvSpPr>
          <p:nvPr>
            <p:ph type="body" sz="quarter" idx="11"/>
          </p:nvPr>
        </p:nvSpPr>
        <p:spPr>
          <a:xfrm>
            <a:off x="196569" y="2054517"/>
            <a:ext cx="8457952" cy="3025483"/>
          </a:xfrm>
          <a:noFill/>
        </p:spPr>
        <p:txBody>
          <a:bodyPr lIns="91440" tIns="45720" rIns="91440" bIns="45720" anchor="t"/>
          <a:lstStyle/>
          <a:p>
            <a:r>
              <a:rPr lang="en-US" b="0">
                <a:latin typeface="Calibri"/>
              </a:rPr>
              <a:t>Analyzing systems with more than one qubit in them allows for exponentially stronger computation</a:t>
            </a:r>
          </a:p>
          <a:p>
            <a:r>
              <a:rPr lang="en-US" b="0">
                <a:latin typeface="Calibri"/>
              </a:rPr>
              <a:t>Mathematically, a multiple qubit system is written as a tensor product between the single qubit systems</a:t>
            </a:r>
          </a:p>
          <a:p>
            <a:endParaRPr lang="en-US" b="0">
              <a:latin typeface="Calibri"/>
            </a:endParaRPr>
          </a:p>
          <a:p>
            <a:endParaRPr lang="en-US" b="0">
              <a:latin typeface="Calibri"/>
            </a:endParaRPr>
          </a:p>
          <a:p>
            <a:r>
              <a:rPr lang="en-US" b="0">
                <a:latin typeface="Calibri"/>
              </a:rPr>
              <a:t>entanglement can arise between these qubits, which allows for novel applications</a:t>
            </a:r>
          </a:p>
          <a:p>
            <a:r>
              <a:rPr lang="en-US" b="0">
                <a:latin typeface="Calibri"/>
              </a:rPr>
              <a:t>We must first determine whether two qubits are entangled</a:t>
            </a:r>
          </a:p>
          <a:p>
            <a:endParaRPr lang="en-US"/>
          </a:p>
          <a:p>
            <a:endParaRPr lang="en-US"/>
          </a:p>
        </p:txBody>
      </p:sp>
      <p:sp>
        <p:nvSpPr>
          <p:cNvPr id="3" name="Title 2">
            <a:extLst>
              <a:ext uri="{FF2B5EF4-FFF2-40B4-BE49-F238E27FC236}">
                <a16:creationId xmlns:a16="http://schemas.microsoft.com/office/drawing/2014/main" id="{2FA5A767-567E-D946-91D3-E369B7425085}"/>
              </a:ext>
            </a:extLst>
          </p:cNvPr>
          <p:cNvSpPr>
            <a:spLocks noGrp="1"/>
          </p:cNvSpPr>
          <p:nvPr>
            <p:ph type="title"/>
          </p:nvPr>
        </p:nvSpPr>
        <p:spPr/>
        <p:txBody>
          <a:bodyPr lIns="91440" tIns="45720" rIns="91440" bIns="45720" anchor="b"/>
          <a:lstStyle/>
          <a:p>
            <a:r>
              <a:rPr lang="en-US">
                <a:solidFill>
                  <a:schemeClr val="accent6"/>
                </a:solidFill>
                <a:latin typeface="Montserrat"/>
              </a:rPr>
              <a:t>Multiple-qubit Systems and Entanglement</a:t>
            </a:r>
          </a:p>
        </p:txBody>
      </p:sp>
      <p:pic>
        <p:nvPicPr>
          <p:cNvPr id="4" name="Picture 3">
            <a:extLst>
              <a:ext uri="{FF2B5EF4-FFF2-40B4-BE49-F238E27FC236}">
                <a16:creationId xmlns:a16="http://schemas.microsoft.com/office/drawing/2014/main" id="{19017DDA-03F1-98D8-9FF3-DFDE6E7334D3}"/>
              </a:ext>
            </a:extLst>
          </p:cNvPr>
          <p:cNvPicPr>
            <a:picLocks noChangeAspect="1"/>
          </p:cNvPicPr>
          <p:nvPr/>
        </p:nvPicPr>
        <p:blipFill>
          <a:blip r:embed="rId2"/>
          <a:stretch>
            <a:fillRect/>
          </a:stretch>
        </p:blipFill>
        <p:spPr>
          <a:xfrm>
            <a:off x="452599" y="3331328"/>
            <a:ext cx="4829175" cy="476250"/>
          </a:xfrm>
          <a:prstGeom prst="rect">
            <a:avLst/>
          </a:prstGeom>
        </p:spPr>
      </p:pic>
    </p:spTree>
    <p:extLst>
      <p:ext uri="{BB962C8B-B14F-4D97-AF65-F5344CB8AC3E}">
        <p14:creationId xmlns:p14="http://schemas.microsoft.com/office/powerpoint/2010/main" val="635616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EC2F53-A80D-F14F-98B0-6622C32596EB}"/>
              </a:ext>
            </a:extLst>
          </p:cNvPr>
          <p:cNvSpPr>
            <a:spLocks noGrp="1"/>
          </p:cNvSpPr>
          <p:nvPr>
            <p:ph type="title"/>
          </p:nvPr>
        </p:nvSpPr>
        <p:spPr/>
        <p:txBody>
          <a:bodyPr lIns="91440" tIns="45720" rIns="91440" bIns="45720" anchor="b"/>
          <a:lstStyle/>
          <a:p>
            <a:r>
              <a:rPr lang="en-US">
                <a:solidFill>
                  <a:schemeClr val="accent6"/>
                </a:solidFill>
                <a:latin typeface="Montserrat"/>
              </a:rPr>
              <a:t>Determining Entanglement: The Schmidt Decomposition</a:t>
            </a:r>
            <a:endParaRPr lang="en-US">
              <a:solidFill>
                <a:schemeClr val="accent6"/>
              </a:solidFill>
            </a:endParaRPr>
          </a:p>
        </p:txBody>
      </p:sp>
      <p:sp>
        <p:nvSpPr>
          <p:cNvPr id="2" name="TextBox 1">
            <a:extLst>
              <a:ext uri="{FF2B5EF4-FFF2-40B4-BE49-F238E27FC236}">
                <a16:creationId xmlns:a16="http://schemas.microsoft.com/office/drawing/2014/main" id="{0B18E306-15CF-60FE-D089-3CDC97A03930}"/>
              </a:ext>
            </a:extLst>
          </p:cNvPr>
          <p:cNvSpPr txBox="1"/>
          <p:nvPr/>
        </p:nvSpPr>
        <p:spPr>
          <a:xfrm>
            <a:off x="435890" y="1976034"/>
            <a:ext cx="820441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a:solidFill>
                  <a:schemeClr val="accent6"/>
                </a:solidFill>
                <a:cs typeface="Calibri"/>
              </a:rPr>
              <a:t>Given an equation denoting a multi-qubit system</a:t>
            </a:r>
          </a:p>
          <a:p>
            <a:pPr marL="285750" indent="-285750">
              <a:buFont typeface="Arial,Sans-Serif"/>
              <a:buChar char="•"/>
            </a:pPr>
            <a:r>
              <a:rPr lang="en-US">
                <a:solidFill>
                  <a:schemeClr val="accent6"/>
                </a:solidFill>
                <a:cs typeface="Calibri"/>
              </a:rPr>
              <a:t>Change-of-basis on the multi-qubit system (2 possible methods)</a:t>
            </a:r>
          </a:p>
          <a:p>
            <a:pPr marL="285750" indent="-285750">
              <a:buFont typeface="Arial,Sans-Serif"/>
              <a:buChar char="•"/>
            </a:pPr>
            <a:r>
              <a:rPr lang="en-US">
                <a:solidFill>
                  <a:schemeClr val="accent6"/>
                </a:solidFill>
                <a:cs typeface="Calibri"/>
              </a:rPr>
              <a:t>Gives us a new form to denote the multi-qubit system</a:t>
            </a:r>
          </a:p>
          <a:p>
            <a:pPr marL="285750" indent="-285750">
              <a:buFont typeface="Arial,Sans-Serif"/>
              <a:buChar char="•"/>
            </a:pPr>
            <a:endParaRPr lang="en-US">
              <a:solidFill>
                <a:schemeClr val="accent6"/>
              </a:solidFill>
              <a:cs typeface="Calibri"/>
            </a:endParaRPr>
          </a:p>
          <a:p>
            <a:pPr marL="285750" indent="-285750">
              <a:buFont typeface="Arial,Sans-Serif"/>
              <a:buChar char="•"/>
            </a:pPr>
            <a:endParaRPr lang="en-US">
              <a:solidFill>
                <a:schemeClr val="accent6"/>
              </a:solidFill>
              <a:cs typeface="Calibri"/>
            </a:endParaRPr>
          </a:p>
          <a:p>
            <a:pPr marL="285750" indent="-285750">
              <a:buFont typeface="Arial,Sans-Serif"/>
              <a:buChar char="•"/>
            </a:pPr>
            <a:r>
              <a:rPr lang="en-US">
                <a:solidFill>
                  <a:schemeClr val="accent6"/>
                </a:solidFill>
                <a:cs typeface="Calibri"/>
              </a:rPr>
              <a:t>Determine the Schmidt number by counting the number of nonzero coefficients total in the summation</a:t>
            </a:r>
          </a:p>
          <a:p>
            <a:pPr marL="285750" indent="-285750">
              <a:buFont typeface="Arial,Sans-Serif"/>
              <a:buChar char="•"/>
            </a:pPr>
            <a:r>
              <a:rPr lang="en-US">
                <a:solidFill>
                  <a:schemeClr val="accent6"/>
                </a:solidFill>
                <a:cs typeface="Calibri"/>
              </a:rPr>
              <a:t>If the Schmidt number is greater than one, there is entanglement</a:t>
            </a:r>
            <a:endParaRPr lang="en-US">
              <a:solidFill>
                <a:schemeClr val="accent6"/>
              </a:solidFill>
            </a:endParaRPr>
          </a:p>
        </p:txBody>
      </p:sp>
      <p:pic>
        <p:nvPicPr>
          <p:cNvPr id="4" name="Picture 3" descr="A black text on a white background&#10;&#10;Description automatically generated">
            <a:extLst>
              <a:ext uri="{FF2B5EF4-FFF2-40B4-BE49-F238E27FC236}">
                <a16:creationId xmlns:a16="http://schemas.microsoft.com/office/drawing/2014/main" id="{C8435E24-E240-6FFB-6C12-BCFAD85E686F}"/>
              </a:ext>
            </a:extLst>
          </p:cNvPr>
          <p:cNvPicPr>
            <a:picLocks noChangeAspect="1"/>
          </p:cNvPicPr>
          <p:nvPr/>
        </p:nvPicPr>
        <p:blipFill>
          <a:blip r:embed="rId2"/>
          <a:srcRect t="13953" r="285" b="11628"/>
          <a:stretch/>
        </p:blipFill>
        <p:spPr>
          <a:xfrm>
            <a:off x="2495710" y="2845151"/>
            <a:ext cx="2826602" cy="577944"/>
          </a:xfrm>
          <a:prstGeom prst="rect">
            <a:avLst/>
          </a:prstGeom>
        </p:spPr>
      </p:pic>
    </p:spTree>
    <p:extLst>
      <p:ext uri="{BB962C8B-B14F-4D97-AF65-F5344CB8AC3E}">
        <p14:creationId xmlns:p14="http://schemas.microsoft.com/office/powerpoint/2010/main" val="2287217218"/>
      </p:ext>
    </p:extLst>
  </p:cSld>
  <p:clrMapOvr>
    <a:masterClrMapping/>
  </p:clrMapOvr>
</p:sld>
</file>

<file path=ppt/theme/theme1.xml><?xml version="1.0" encoding="utf-8"?>
<a:theme xmlns:a="http://schemas.openxmlformats.org/drawingml/2006/main" name="Custom Design">
  <a:themeElements>
    <a:clrScheme name="Custom 3">
      <a:dk1>
        <a:srgbClr val="BA0C2F"/>
      </a:dk1>
      <a:lt1>
        <a:srgbClr val="888B8D"/>
      </a:lt1>
      <a:dk2>
        <a:srgbClr val="BA0C2F"/>
      </a:dk2>
      <a:lt2>
        <a:srgbClr val="FFFFFF"/>
      </a:lt2>
      <a:accent1>
        <a:srgbClr val="BA0C2F"/>
      </a:accent1>
      <a:accent2>
        <a:srgbClr val="888B8D"/>
      </a:accent2>
      <a:accent3>
        <a:srgbClr val="FFFFFF"/>
      </a:accent3>
      <a:accent4>
        <a:srgbClr val="D8D9DA"/>
      </a:accent4>
      <a:accent5>
        <a:srgbClr val="999999"/>
      </a:accent5>
      <a:accent6>
        <a:srgbClr val="000000"/>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Custom 2">
      <a:dk1>
        <a:srgbClr val="BA0C2F"/>
      </a:dk1>
      <a:lt1>
        <a:srgbClr val="888B8D"/>
      </a:lt1>
      <a:dk2>
        <a:srgbClr val="BA0C2F"/>
      </a:dk2>
      <a:lt2>
        <a:srgbClr val="FFFFFF"/>
      </a:lt2>
      <a:accent1>
        <a:srgbClr val="BA0C2F"/>
      </a:accent1>
      <a:accent2>
        <a:srgbClr val="888B8D"/>
      </a:accent2>
      <a:accent3>
        <a:srgbClr val="FFFFFF"/>
      </a:accent3>
      <a:accent4>
        <a:srgbClr val="D8D9DA"/>
      </a:accent4>
      <a:accent5>
        <a:srgbClr val="999999"/>
      </a:accent5>
      <a:accent6>
        <a:srgbClr val="000000"/>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BA0C2F 1">
      <a:dk1>
        <a:srgbClr val="BA0C2F"/>
      </a:dk1>
      <a:lt1>
        <a:srgbClr val="888B8D"/>
      </a:lt1>
      <a:dk2>
        <a:srgbClr val="BA0C2F"/>
      </a:dk2>
      <a:lt2>
        <a:srgbClr val="FFFFFF"/>
      </a:lt2>
      <a:accent1>
        <a:srgbClr val="BA0C2F"/>
      </a:accent1>
      <a:accent2>
        <a:srgbClr val="888B8D"/>
      </a:accent2>
      <a:accent3>
        <a:srgbClr val="FFFFFF"/>
      </a:accent3>
      <a:accent4>
        <a:srgbClr val="D8D9DA"/>
      </a:accent4>
      <a:accent5>
        <a:srgbClr val="999999"/>
      </a:accent5>
      <a:accent6>
        <a:srgbClr val="000000"/>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BA0C2F 1">
      <a:dk1>
        <a:srgbClr val="BA0C2F"/>
      </a:dk1>
      <a:lt1>
        <a:srgbClr val="888B8D"/>
      </a:lt1>
      <a:dk2>
        <a:srgbClr val="BA0C2F"/>
      </a:dk2>
      <a:lt2>
        <a:srgbClr val="FFFFFF"/>
      </a:lt2>
      <a:accent1>
        <a:srgbClr val="BA0C2F"/>
      </a:accent1>
      <a:accent2>
        <a:srgbClr val="888B8D"/>
      </a:accent2>
      <a:accent3>
        <a:srgbClr val="FFFFFF"/>
      </a:accent3>
      <a:accent4>
        <a:srgbClr val="D8D9DA"/>
      </a:accent4>
      <a:accent5>
        <a:srgbClr val="999999"/>
      </a:accent5>
      <a:accent6>
        <a:srgbClr val="000000"/>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24</Slides>
  <Notes>4</Notes>
  <HiddenSlides>0</HiddenSlides>
  <ScaleCrop>false</ScaleCrop>
  <HeadingPairs>
    <vt:vector size="4" baseType="variant">
      <vt:variant>
        <vt:lpstr>Theme</vt:lpstr>
      </vt:variant>
      <vt:variant>
        <vt:i4>4</vt:i4>
      </vt:variant>
      <vt:variant>
        <vt:lpstr>Slide Titles</vt:lpstr>
      </vt:variant>
      <vt:variant>
        <vt:i4>24</vt:i4>
      </vt:variant>
    </vt:vector>
  </HeadingPairs>
  <TitlesOfParts>
    <vt:vector size="28" baseType="lpstr">
      <vt:lpstr>Custom Design</vt:lpstr>
      <vt:lpstr>2_Custom Design</vt:lpstr>
      <vt:lpstr>1_Custom Design</vt:lpstr>
      <vt:lpstr>3_Custom Design</vt:lpstr>
      <vt:lpstr>Using the Schmidt Decomposition Method to Determine Quantum Entanglement and its Use in Quantum Teleportation</vt:lpstr>
      <vt:lpstr>Outline</vt:lpstr>
      <vt:lpstr>Intro to QM Through Linear Algebra</vt:lpstr>
      <vt:lpstr>Bra-Ket Notation</vt:lpstr>
      <vt:lpstr>Explaining Superposition Using Linear Algebra</vt:lpstr>
      <vt:lpstr>Qubits and Information Theory </vt:lpstr>
      <vt:lpstr>The EPR Paradox</vt:lpstr>
      <vt:lpstr>Multiple-qubit Systems and Entanglement</vt:lpstr>
      <vt:lpstr>Determining Entanglement: The Schmidt Decomposition</vt:lpstr>
      <vt:lpstr>Conceptual Explanation of The Schmidt Decomposition</vt:lpstr>
      <vt:lpstr>Method 1: Using Singular Value Decomposition</vt:lpstr>
      <vt:lpstr>Singular Value Decomposition</vt:lpstr>
      <vt:lpstr>Singular Value Decomposition</vt:lpstr>
      <vt:lpstr>Method 1 Continued</vt:lpstr>
      <vt:lpstr>Summary of Method 1—phi 2 is separable</vt:lpstr>
      <vt:lpstr>Method 2: Using the Density Matrix </vt:lpstr>
      <vt:lpstr>Partial Traces</vt:lpstr>
      <vt:lpstr>Method 2 Continued</vt:lpstr>
      <vt:lpstr>Summary of Method 2—phi + is entangled</vt:lpstr>
      <vt:lpstr>Application: Quantum Teleportation</vt:lpstr>
      <vt:lpstr>Quantum Teleportation Continued</vt:lpstr>
      <vt:lpstr>Future work</vt:lpstr>
      <vt:lpstr>Works Cited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revision>88</cp:revision>
  <dcterms:created xsi:type="dcterms:W3CDTF">2014-10-14T00:51:43Z</dcterms:created>
  <dcterms:modified xsi:type="dcterms:W3CDTF">2024-11-08T21:47:47Z</dcterms:modified>
</cp:coreProperties>
</file>