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76" r:id="rId8"/>
    <p:sldId id="277" r:id="rId9"/>
    <p:sldId id="278" r:id="rId10"/>
    <p:sldId id="279" r:id="rId11"/>
    <p:sldId id="280" r:id="rId12"/>
    <p:sldId id="281" r:id="rId13"/>
    <p:sldId id="266" r:id="rId14"/>
    <p:sldId id="283" r:id="rId15"/>
    <p:sldId id="269" r:id="rId16"/>
    <p:sldId id="271" r:id="rId17"/>
    <p:sldId id="274" r:id="rId18"/>
    <p:sldId id="273" r:id="rId19"/>
    <p:sldId id="270" r:id="rId20"/>
    <p:sldId id="265" r:id="rId21"/>
    <p:sldId id="272" r:id="rId22"/>
    <p:sldId id="275" r:id="rId23"/>
    <p:sldId id="261" r:id="rId24"/>
    <p:sldId id="267" r:id="rId25"/>
    <p:sldId id="268" r:id="rId26"/>
    <p:sldId id="282" r:id="rId27"/>
    <p:sldId id="26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6BF-14DB-41F4-AF71-ED70CBAE9635}" type="datetimeFigureOut">
              <a:rPr lang="en-US" smtClean="0"/>
              <a:t>12/11/2011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379689-B5F0-4312-8AA2-963E4DE621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6BF-14DB-41F4-AF71-ED70CBAE9635}" type="datetimeFigureOut">
              <a:rPr lang="en-US" smtClean="0"/>
              <a:t>12/11/2011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689-B5F0-4312-8AA2-963E4DE621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6BF-14DB-41F4-AF71-ED70CBAE9635}" type="datetimeFigureOut">
              <a:rPr lang="en-US" smtClean="0"/>
              <a:t>12/11/2011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689-B5F0-4312-8AA2-963E4DE621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EDF6BF-14DB-41F4-AF71-ED70CBAE9635}" type="datetimeFigureOut">
              <a:rPr lang="en-US" smtClean="0"/>
              <a:t>12/11/2011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9379689-B5F0-4312-8AA2-963E4DE621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6BF-14DB-41F4-AF71-ED70CBAE9635}" type="datetimeFigureOut">
              <a:rPr lang="en-US" smtClean="0"/>
              <a:t>12/11/2011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689-B5F0-4312-8AA2-963E4DE621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6BF-14DB-41F4-AF71-ED70CBAE9635}" type="datetimeFigureOut">
              <a:rPr lang="en-US" smtClean="0"/>
              <a:t>12/11/2011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689-B5F0-4312-8AA2-963E4DE621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689-B5F0-4312-8AA2-963E4DE621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6BF-14DB-41F4-AF71-ED70CBAE9635}" type="datetimeFigureOut">
              <a:rPr lang="en-US" smtClean="0"/>
              <a:t>12/11/2011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6BF-14DB-41F4-AF71-ED70CBAE9635}" type="datetimeFigureOut">
              <a:rPr lang="en-US" smtClean="0"/>
              <a:t>12/11/2011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689-B5F0-4312-8AA2-963E4DE621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6BF-14DB-41F4-AF71-ED70CBAE9635}" type="datetimeFigureOut">
              <a:rPr lang="en-US" smtClean="0"/>
              <a:t>12/11/2011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79689-B5F0-4312-8AA2-963E4DE6214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EDF6BF-14DB-41F4-AF71-ED70CBAE9635}" type="datetimeFigureOut">
              <a:rPr lang="en-US" smtClean="0"/>
              <a:t>12/11/2011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379689-B5F0-4312-8AA2-963E4DE621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F6BF-14DB-41F4-AF71-ED70CBAE9635}" type="datetimeFigureOut">
              <a:rPr lang="en-US" smtClean="0"/>
              <a:t>12/11/2011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379689-B5F0-4312-8AA2-963E4DE621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EDF6BF-14DB-41F4-AF71-ED70CBAE9635}" type="datetimeFigureOut">
              <a:rPr lang="en-US" smtClean="0"/>
              <a:t>12/11/2011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9379689-B5F0-4312-8AA2-963E4DE621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15000"/>
            <a:ext cx="8305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Josh Durham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Jacob Swett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57600"/>
            <a:ext cx="8305800" cy="19812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Dynamic Behaviors of a Harvesting </a:t>
            </a:r>
            <a:r>
              <a:rPr lang="en-US" sz="3600" b="1" dirty="0" smtClean="0">
                <a:solidFill>
                  <a:schemeClr val="tx1"/>
                </a:solidFill>
              </a:rPr>
              <a:t>Leslie-Gower Predator-Prey </a:t>
            </a:r>
            <a:r>
              <a:rPr lang="en-US" sz="3600" b="1" dirty="0">
                <a:solidFill>
                  <a:schemeClr val="tx1"/>
                </a:solidFill>
              </a:rPr>
              <a:t>Model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positive equilibrium is globally stable</a:t>
            </a:r>
          </a:p>
          <a:p>
            <a:pPr lvl="1"/>
            <a:r>
              <a:rPr lang="en-US" dirty="0" smtClean="0"/>
              <a:t>The proof of this fact is beyond the scope of this course</a:t>
            </a:r>
          </a:p>
          <a:p>
            <a:pPr lvl="1"/>
            <a:r>
              <a:rPr lang="en-US" dirty="0" smtClean="0"/>
              <a:t>Instead, there will be a brief summary of major points</a:t>
            </a:r>
          </a:p>
          <a:p>
            <a:pPr lvl="2"/>
            <a:r>
              <a:rPr lang="en-US" dirty="0" smtClean="0"/>
              <a:t>Equilibrium dependent only on coefficients of system</a:t>
            </a:r>
          </a:p>
          <a:p>
            <a:pPr lvl="2"/>
            <a:r>
              <a:rPr lang="en-US" dirty="0" smtClean="0"/>
              <a:t>Lyapunov Function</a:t>
            </a:r>
          </a:p>
          <a:p>
            <a:pPr lvl="2"/>
            <a:r>
              <a:rPr lang="en-US" dirty="0" smtClean="0"/>
              <a:t>Lyapunov’s asymptotic stability theorem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Stability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1: Harvesting only prey species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Case 2: Harvesting only predator species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Harvesting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62000" y="1905001"/>
          <a:ext cx="609758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Document" r:id="rId3" imgW="6097546" imgH="2092703" progId="Word.Document.12">
                  <p:embed/>
                </p:oleObj>
              </mc:Choice>
              <mc:Fallback>
                <p:oleObj name="Document" r:id="rId3" imgW="6097546" imgH="209270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1"/>
                        <a:ext cx="6097587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38200" y="3962400"/>
          <a:ext cx="6097588" cy="26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cument" r:id="rId5" imgW="6097546" imgH="2624161" progId="Word.Document.12">
                  <p:embed/>
                </p:oleObj>
              </mc:Choice>
              <mc:Fallback>
                <p:oleObj name="Document" r:id="rId5" imgW="6097546" imgH="262416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62400"/>
                        <a:ext cx="6097588" cy="2624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en-US" dirty="0" smtClean="0"/>
              <a:t>Case 3: Harvesting predator  and prey together</a:t>
            </a:r>
          </a:p>
          <a:p>
            <a:pPr lvl="1"/>
            <a:r>
              <a:rPr lang="en-US" dirty="0" smtClean="0"/>
              <a:t>Difficult to give a detailed analysis of all possible cases so the focus will be on answering</a:t>
            </a:r>
          </a:p>
          <a:p>
            <a:pPr lvl="2"/>
            <a:r>
              <a:rPr lang="en-US" dirty="0" smtClean="0"/>
              <a:t>Whether  or not it is possible to choose harvesting parameters such that the harvesting of predator and prey will not cause a change in density of the prey species over time</a:t>
            </a:r>
          </a:p>
          <a:p>
            <a:pPr lvl="2"/>
            <a:r>
              <a:rPr lang="en-US" dirty="0" smtClean="0"/>
              <a:t>If it is possible, what will the dynamic behaviors of the predator species be?</a:t>
            </a:r>
          </a:p>
          <a:p>
            <a:pPr lvl="1"/>
            <a:r>
              <a:rPr lang="en-US" dirty="0" smtClean="0"/>
              <a:t>We find that: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r>
              <a:rPr lang="en-US" dirty="0" smtClean="0"/>
              <a:t>	allows the first question to be answered with, yes</a:t>
            </a:r>
          </a:p>
          <a:p>
            <a:pPr lvl="1"/>
            <a:r>
              <a:rPr lang="en-US" dirty="0" smtClean="0"/>
              <a:t>We also find that by substituting the above equality into the predator equation, it will lead to a decrease in the predator species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14400" y="3657600"/>
          <a:ext cx="61690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3" imgW="6169751" imgH="1111163" progId="Word.Document.12">
                  <p:embed/>
                </p:oleObj>
              </mc:Choice>
              <mc:Fallback>
                <p:oleObj name="Document" r:id="rId3" imgW="6169751" imgH="111116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616902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1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  Biological equilibrium </a:t>
                </a:r>
                <a:br>
                  <a:rPr lang="en-US" dirty="0" smtClean="0"/>
                </a:br>
                <a:r>
                  <a:rPr lang="en-US" u="sng" dirty="0" smtClean="0"/>
                  <a:t>+ Economic equilibrium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 </a:t>
                </a:r>
                <a:r>
                  <a:rPr lang="en-US" dirty="0" smtClean="0"/>
                  <a:t>=Bionomic equilibrium</a:t>
                </a:r>
              </a:p>
              <a:p>
                <a:r>
                  <a:rPr lang="en-US" dirty="0" smtClean="0"/>
                  <a:t>Biological equilibrium: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𝑑𝐻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Economic equilibrium:</a:t>
                </a:r>
              </a:p>
              <a:p>
                <a:pPr lvl="1"/>
                <a:r>
                  <a:rPr lang="en-US" dirty="0" smtClean="0"/>
                  <a:t>TR = TC</a:t>
                </a:r>
              </a:p>
              <a:p>
                <a:pPr lvl="2"/>
                <a:r>
                  <a:rPr lang="en-US" dirty="0" smtClean="0"/>
                  <a:t>TR is the total revenue obtained by selling the harvested predators and prey</a:t>
                </a:r>
              </a:p>
              <a:p>
                <a:pPr lvl="2"/>
                <a:r>
                  <a:rPr lang="en-US" dirty="0" smtClean="0"/>
                  <a:t>TC is the total cost for the effort of harvesting both predators and prey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067" r="-444" b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Bionomic Equilibrium</a:t>
            </a:r>
          </a:p>
        </p:txBody>
      </p:sp>
    </p:spTree>
    <p:extLst>
      <p:ext uri="{BB962C8B-B14F-4D97-AF65-F5344CB8AC3E}">
        <p14:creationId xmlns:p14="http://schemas.microsoft.com/office/powerpoint/2010/main" val="34097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will define four new variables:</a:t>
                </a:r>
              </a:p>
              <a:p>
                <a:pPr lvl="1"/>
                <a:r>
                  <a:rPr lang="en-US" i="1" dirty="0" smtClean="0"/>
                  <a:t>p</a:t>
                </a:r>
                <a:r>
                  <a:rPr lang="en-US" i="1" baseline="-25000" dirty="0" smtClean="0"/>
                  <a:t>1 </a:t>
                </a:r>
                <a:r>
                  <a:rPr lang="en-US" dirty="0"/>
                  <a:t>is the price per unit biomass of the prey H</a:t>
                </a:r>
              </a:p>
              <a:p>
                <a:pPr lvl="1"/>
                <a:r>
                  <a:rPr lang="en-US" i="1" dirty="0"/>
                  <a:t>p</a:t>
                </a:r>
                <a:r>
                  <a:rPr lang="en-US" i="1" baseline="-25000" dirty="0"/>
                  <a:t>2 </a:t>
                </a:r>
                <a:r>
                  <a:rPr lang="en-US" dirty="0"/>
                  <a:t>is the price per unit biomass of the predator P</a:t>
                </a:r>
              </a:p>
              <a:p>
                <a:pPr lvl="1"/>
                <a:r>
                  <a:rPr lang="en-US" i="1" dirty="0"/>
                  <a:t>q</a:t>
                </a:r>
                <a:r>
                  <a:rPr lang="en-US" baseline="-25000" dirty="0"/>
                  <a:t>1</a:t>
                </a:r>
                <a:r>
                  <a:rPr lang="en-US" dirty="0"/>
                  <a:t> is the fishing cost per unit effort of the prey H</a:t>
                </a:r>
              </a:p>
              <a:p>
                <a:pPr lvl="1"/>
                <a:r>
                  <a:rPr lang="en-US" i="1" dirty="0"/>
                  <a:t>q</a:t>
                </a:r>
                <a:r>
                  <a:rPr lang="en-US" i="1" baseline="-25000" dirty="0"/>
                  <a:t>2</a:t>
                </a:r>
                <a:r>
                  <a:rPr lang="en-US" dirty="0"/>
                  <a:t> is the fishing cost per unit effort of the predator </a:t>
                </a:r>
                <a:r>
                  <a:rPr lang="en-US" dirty="0" smtClean="0"/>
                  <a:t>P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revenue from harvesting can written 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𝑁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𝑇𝑅</m:t>
                    </m:r>
                    <m:r>
                      <a:rPr lang="en-US" sz="2200" i="1">
                        <a:latin typeface="Cambria Math"/>
                      </a:rPr>
                      <m:t>−</m:t>
                    </m:r>
                    <m:r>
                      <a:rPr lang="en-US" sz="2200" i="1">
                        <a:latin typeface="Cambria Math"/>
                      </a:rPr>
                      <m:t>𝑇𝐶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𝐻</m:t>
                        </m:r>
                        <m:r>
                          <a:rPr lang="en-US" sz="2200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𝑃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lvl="1"/>
                <a:r>
                  <a:rPr lang="en-US" dirty="0"/>
                  <a:t>Where: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𝑇𝑅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𝐻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+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𝑃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𝑇𝐶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And: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𝐻</m:t>
                        </m:r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Bionomic Equilibrium (Cont.)</a:t>
            </a:r>
          </a:p>
        </p:txBody>
      </p:sp>
    </p:spTree>
    <p:extLst>
      <p:ext uri="{BB962C8B-B14F-4D97-AF65-F5344CB8AC3E}">
        <p14:creationId xmlns:p14="http://schemas.microsoft.com/office/powerpoint/2010/main" val="11410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400" dirty="0" smtClean="0"/>
                  <a:t>The revenue from harvesting equation and the predator and prey equations must all be considered together: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𝑁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𝑇𝑅</m:t>
                    </m:r>
                    <m:r>
                      <a:rPr lang="en-US" sz="2200" i="1">
                        <a:latin typeface="Cambria Math"/>
                      </a:rPr>
                      <m:t>−</m:t>
                    </m:r>
                    <m:r>
                      <a:rPr lang="en-US" sz="2200" i="1">
                        <a:latin typeface="Cambria Math"/>
                      </a:rPr>
                      <m:t>𝑇𝐶</m:t>
                    </m:r>
                    <m:r>
                      <a:rPr lang="en-US" sz="2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𝐻</m:t>
                        </m:r>
                        <m:r>
                          <a:rPr lang="en-US" sz="2200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𝑃</m:t>
                        </m:r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2200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𝑑𝐻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endParaRPr lang="en-US" sz="2200" dirty="0"/>
              </a:p>
              <a:p>
                <a:endParaRPr lang="en-US" dirty="0"/>
              </a:p>
              <a:p>
                <a:r>
                  <a:rPr lang="en-US" dirty="0" smtClean="0"/>
                  <a:t>Price per unit biomass (</a:t>
                </a:r>
                <a:r>
                  <a:rPr lang="en-US" i="1" dirty="0" smtClean="0"/>
                  <a:t>p</a:t>
                </a:r>
                <a:r>
                  <a:rPr lang="en-US" i="1" baseline="-25000" dirty="0" smtClean="0"/>
                  <a:t>1,2</a:t>
                </a:r>
                <a:r>
                  <a:rPr lang="en-US" dirty="0" smtClean="0"/>
                  <a:t>) and the fishing cost per unit effort (</a:t>
                </a:r>
                <a:r>
                  <a:rPr lang="en-US" i="1" dirty="0" smtClean="0"/>
                  <a:t>q</a:t>
                </a:r>
                <a:r>
                  <a:rPr lang="en-US" baseline="-25000" dirty="0" smtClean="0"/>
                  <a:t>1,2</a:t>
                </a:r>
                <a:r>
                  <a:rPr lang="en-US" dirty="0" smtClean="0"/>
                  <a:t>) are assumed to be constant</a:t>
                </a:r>
              </a:p>
              <a:p>
                <a:r>
                  <a:rPr lang="en-US" dirty="0" smtClean="0"/>
                  <a:t>Since the total revenue (TR) and total cost (TC) are not determined, four cases will be considered to determine bionomic equilibrium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9" t="-213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Bionomic Equilibrium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That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&lt;0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other words the revenue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) is less than the cost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 for harvesting prey and it will be stopped (i.e. 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0)</a:t>
                </a:r>
              </a:p>
              <a:p>
                <a:pPr lvl="1"/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𝑇𝑅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𝑇𝐶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Predator harvesting will continue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&lt;0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To determine equilibrium:</a:t>
                </a:r>
              </a:p>
              <a:p>
                <a:pPr lvl="1"/>
                <a:r>
                  <a:rPr lang="en-US" dirty="0" smtClean="0"/>
                  <a:t>Solve for P</a:t>
                </a:r>
              </a:p>
              <a:p>
                <a:pPr lvl="1"/>
                <a:r>
                  <a:rPr lang="en-US" dirty="0" smtClean="0"/>
                  <a:t>Substitute it into the predator equation</a:t>
                </a:r>
              </a:p>
              <a:p>
                <a:pPr lvl="1"/>
                <a:r>
                  <a:rPr lang="en-US" dirty="0" smtClean="0"/>
                  <a:t>Substitute the predator equation and P into the prey equation</a:t>
                </a:r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implify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Thus, if r</a:t>
                </a:r>
                <a:r>
                  <a:rPr lang="en-US" baseline="-25000" dirty="0"/>
                  <a:t>1</a:t>
                </a:r>
                <a:r>
                  <a:rPr lang="en-US" dirty="0"/>
                  <a:t> &gt; a</a:t>
                </a:r>
                <a:r>
                  <a:rPr lang="en-US" baseline="-25000" dirty="0"/>
                  <a:t>2</a:t>
                </a:r>
                <a:r>
                  <a:rPr lang="en-US" dirty="0"/>
                  <a:t>(q</a:t>
                </a:r>
                <a:r>
                  <a:rPr lang="en-US" baseline="-25000" dirty="0"/>
                  <a:t>2</a:t>
                </a:r>
                <a:r>
                  <a:rPr lang="en-US" dirty="0"/>
                  <a:t>/p</a:t>
                </a:r>
                <a:r>
                  <a:rPr lang="en-US" baseline="-25000" dirty="0"/>
                  <a:t>2</a:t>
                </a:r>
                <a:r>
                  <a:rPr lang="en-US" dirty="0"/>
                  <a:t>) and r</a:t>
                </a:r>
                <a:r>
                  <a:rPr lang="en-US" baseline="-25000" dirty="0"/>
                  <a:t>2</a:t>
                </a:r>
                <a:r>
                  <a:rPr lang="en-US" dirty="0"/>
                  <a:t> &gt; (a</a:t>
                </a:r>
                <a:r>
                  <a:rPr lang="en-US" baseline="-25000" dirty="0"/>
                  <a:t>2</a:t>
                </a:r>
                <a:r>
                  <a:rPr lang="en-US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q</a:t>
                </a:r>
                <a:r>
                  <a:rPr lang="en-US" baseline="-25000" dirty="0"/>
                  <a:t>2</a:t>
                </a:r>
                <a:r>
                  <a:rPr lang="en-US" dirty="0"/>
                  <a:t>/r</a:t>
                </a:r>
                <a:r>
                  <a:rPr lang="en-US" baseline="-25000" dirty="0"/>
                  <a:t>1</a:t>
                </a:r>
                <a:r>
                  <a:rPr lang="en-US" dirty="0"/>
                  <a:t>q</a:t>
                </a:r>
                <a:r>
                  <a:rPr lang="en-US" baseline="-25000" dirty="0"/>
                  <a:t>2</a:t>
                </a:r>
                <a:r>
                  <a:rPr lang="en-US" dirty="0"/>
                  <a:t>) both hold, then bionomic equilibrium is obtained.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That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&lt;0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In other words the revenue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) is less than the cost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for harvesting </a:t>
                </a:r>
                <a:r>
                  <a:rPr lang="en-US" dirty="0" smtClean="0"/>
                  <a:t>predators and </a:t>
                </a:r>
                <a:r>
                  <a:rPr lang="en-US" dirty="0"/>
                  <a:t>it will be stopped (i.e.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= 0)</a:t>
                </a:r>
              </a:p>
              <a:p>
                <a:pPr lvl="1"/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𝑇𝑅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𝑇𝐶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Prey harvesting </a:t>
                </a:r>
                <a:r>
                  <a:rPr lang="en-US" dirty="0"/>
                  <a:t>will continue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&lt;0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Sub H into predator equation 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Yields: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Substituting H and P into the prey equation,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𝑑𝐻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Yields: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Thus, if r</a:t>
                </a:r>
                <a:r>
                  <a:rPr lang="en-US" baseline="-25000" dirty="0"/>
                  <a:t>1</a:t>
                </a:r>
                <a:r>
                  <a:rPr lang="en-US" dirty="0"/>
                  <a:t> &gt; ((a</a:t>
                </a:r>
                <a:r>
                  <a:rPr lang="en-US" baseline="-25000" dirty="0"/>
                  <a:t>1</a:t>
                </a:r>
                <a:r>
                  <a:rPr lang="en-US" dirty="0"/>
                  <a:t>r</a:t>
                </a:r>
                <a:r>
                  <a:rPr lang="en-US" baseline="-25000" dirty="0"/>
                  <a:t>2</a:t>
                </a:r>
                <a:r>
                  <a:rPr lang="en-US" dirty="0"/>
                  <a:t> – a</a:t>
                </a:r>
                <a:r>
                  <a:rPr lang="en-US" baseline="-25000" dirty="0"/>
                  <a:t>2</a:t>
                </a:r>
                <a:r>
                  <a:rPr lang="en-US" dirty="0"/>
                  <a:t>b</a:t>
                </a:r>
                <a:r>
                  <a:rPr lang="en-US" baseline="-25000" dirty="0"/>
                  <a:t>1</a:t>
                </a:r>
                <a:r>
                  <a:rPr lang="en-US" dirty="0"/>
                  <a:t>)q</a:t>
                </a:r>
                <a:r>
                  <a:rPr lang="en-US" baseline="-25000" dirty="0"/>
                  <a:t>1</a:t>
                </a:r>
                <a:r>
                  <a:rPr lang="en-US" dirty="0"/>
                  <a:t>/a</a:t>
                </a:r>
                <a:r>
                  <a:rPr lang="en-US" baseline="-25000" dirty="0"/>
                  <a:t>2</a:t>
                </a:r>
                <a:r>
                  <a:rPr lang="en-US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) holds then bionomic equilibrium is obtained for this case.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That is to say, the total costs exceeds the revenue for both predators and prey</a:t>
                </a:r>
              </a:p>
              <a:p>
                <a:pPr lvl="1"/>
                <a:r>
                  <a:rPr lang="en-US" dirty="0" smtClean="0"/>
                  <a:t>No profit</a:t>
                </a:r>
              </a:p>
              <a:p>
                <a:r>
                  <a:rPr lang="en-US" dirty="0" smtClean="0"/>
                  <a:t>Clearly 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0</a:t>
                </a:r>
              </a:p>
              <a:p>
                <a:r>
                  <a:rPr lang="en-US" dirty="0" smtClean="0"/>
                  <a:t>No bionomic equilibrium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  and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That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&gt;0</m:t>
                    </m:r>
                  </m:oMath>
                </a14:m>
                <a:r>
                  <a:rPr lang="en-US" dirty="0" smtClean="0"/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&gt;0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Solve as before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Thus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&gt;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&gt;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hold then bionomic equilibrium is obtained.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It becomes obvious that bionomic equilibrium may occur if the intrinsic growth rates of the predators and prey exceed the values calculated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933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Dynamic </a:t>
            </a:r>
            <a:r>
              <a:rPr lang="en-US" b="1" dirty="0"/>
              <a:t>Behaviors of a Harvesting </a:t>
            </a:r>
            <a:r>
              <a:rPr lang="en-US" b="1" dirty="0" smtClean="0"/>
              <a:t>Leslie-Gower Predator-Prey </a:t>
            </a:r>
            <a:r>
              <a:rPr lang="en-US" b="1" dirty="0"/>
              <a:t>Model</a:t>
            </a:r>
          </a:p>
          <a:p>
            <a:r>
              <a:rPr lang="nn-NO" dirty="0"/>
              <a:t>Na Zhang,</a:t>
            </a:r>
            <a:r>
              <a:rPr lang="nn-NO" baseline="30000" dirty="0"/>
              <a:t>1</a:t>
            </a:r>
            <a:r>
              <a:rPr lang="nn-NO" dirty="0"/>
              <a:t> Fengde Chen,</a:t>
            </a:r>
            <a:r>
              <a:rPr lang="nn-NO" baseline="30000" dirty="0"/>
              <a:t>1</a:t>
            </a:r>
            <a:r>
              <a:rPr lang="nn-NO" dirty="0"/>
              <a:t> Qianqian Su,</a:t>
            </a:r>
            <a:r>
              <a:rPr lang="nn-NO" baseline="30000" dirty="0"/>
              <a:t>1</a:t>
            </a:r>
            <a:r>
              <a:rPr lang="nn-NO" dirty="0"/>
              <a:t> and Ting Wu</a:t>
            </a:r>
            <a:r>
              <a:rPr lang="nn-NO" baseline="30000" dirty="0"/>
              <a:t>2</a:t>
            </a:r>
          </a:p>
          <a:p>
            <a:pPr lvl="1"/>
            <a:r>
              <a:rPr lang="en-US" i="1" baseline="30000" dirty="0"/>
              <a:t>1</a:t>
            </a:r>
            <a:r>
              <a:rPr lang="en-US" i="1" dirty="0"/>
              <a:t> College of Mathematics and Computer Science, Fuzhou University, Fuzhou 350002, Fujian, China</a:t>
            </a:r>
          </a:p>
          <a:p>
            <a:pPr lvl="1"/>
            <a:r>
              <a:rPr lang="en-US" i="1" baseline="30000" dirty="0"/>
              <a:t>2 </a:t>
            </a:r>
            <a:r>
              <a:rPr lang="en-US" i="1" dirty="0"/>
              <a:t>Department of Mathematics and Physics, Minjiang College, Fuzhou 350108, Fujian, China</a:t>
            </a:r>
          </a:p>
          <a:p>
            <a:r>
              <a:rPr lang="en-US" dirty="0" smtClean="0"/>
              <a:t>Published in </a:t>
            </a:r>
            <a:r>
              <a:rPr lang="en-US" dirty="0"/>
              <a:t>Discrete Dynamics in Nature and Society</a:t>
            </a:r>
            <a:endParaRPr lang="en-US" dirty="0" smtClean="0"/>
          </a:p>
          <a:p>
            <a:r>
              <a:rPr lang="en-US" dirty="0" smtClean="0"/>
              <a:t>Received </a:t>
            </a:r>
            <a:r>
              <a:rPr lang="en-US" dirty="0"/>
              <a:t>24 October 2010; Accepted 8 February 2011</a:t>
            </a:r>
          </a:p>
          <a:p>
            <a:r>
              <a:rPr lang="en-US" dirty="0"/>
              <a:t>Academic Editor: Prasanta K. Panigrahi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determine an optimal harvesting policy, a continuous time-stream of revenue function, J, is maximized: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-</a:t>
                </a:r>
                <a:r>
                  <a:rPr lang="el-GR" dirty="0" smtClean="0"/>
                  <a:t>δ</a:t>
                </a:r>
                <a:r>
                  <a:rPr lang="en-US" dirty="0" smtClean="0"/>
                  <a:t> is the instantaneous annual rate of discount</a:t>
                </a:r>
              </a:p>
              <a:p>
                <a:r>
                  <a:rPr lang="en-US" dirty="0" smtClean="0"/>
                  <a:t>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(t) and 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(t) are the control variables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he assumption: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0&lt;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&lt;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</m:t>
                    </m:r>
                  </m:oMath>
                </a14:m>
                <a:r>
                  <a:rPr lang="en-US" dirty="0" smtClean="0"/>
                  <a:t>; still holds</a:t>
                </a:r>
              </a:p>
              <a:p>
                <a:r>
                  <a:rPr lang="en-US" dirty="0"/>
                  <a:t>Pontryagin's Maximum </a:t>
                </a:r>
                <a:r>
                  <a:rPr lang="en-US" dirty="0" smtClean="0"/>
                  <a:t>Principle is invoked to maximize the equation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067" b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Harvesting Policy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4087300" cy="633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method </a:t>
            </a:r>
            <a:r>
              <a:rPr lang="en-US" dirty="0"/>
              <a:t>for the computation of optimal </a:t>
            </a:r>
            <a:r>
              <a:rPr lang="en-US" dirty="0" smtClean="0"/>
              <a:t>controls</a:t>
            </a:r>
            <a:endParaRPr lang="en-US" dirty="0"/>
          </a:p>
          <a:p>
            <a:r>
              <a:rPr lang="en-US" dirty="0"/>
              <a:t>The Maximum Principle can be thought of as a far reaching </a:t>
            </a:r>
            <a:r>
              <a:rPr lang="en-US" dirty="0" smtClean="0"/>
              <a:t>generalization </a:t>
            </a:r>
            <a:r>
              <a:rPr lang="en-US" dirty="0"/>
              <a:t>of the </a:t>
            </a:r>
            <a:r>
              <a:rPr lang="en-US" dirty="0" smtClean="0"/>
              <a:t>classical subject </a:t>
            </a:r>
            <a:r>
              <a:rPr lang="en-US" dirty="0"/>
              <a:t>of the calculus of </a:t>
            </a:r>
            <a:r>
              <a:rPr lang="en-US" dirty="0" smtClean="0"/>
              <a:t>variations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Pontryagin's </a:t>
            </a:r>
            <a:r>
              <a:rPr lang="en-US" dirty="0" smtClean="0"/>
              <a:t>Maximum Principle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Applying </a:t>
                </a:r>
                <a:r>
                  <a:rPr lang="en-US" dirty="0"/>
                  <a:t>Pontryagin's Maximum </a:t>
                </a:r>
                <a:r>
                  <a:rPr lang="en-US" dirty="0" smtClean="0"/>
                  <a:t>Principle to the revenue function J, shows that optimal equilibrium effort levels (c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c</a:t>
                </a:r>
                <a:r>
                  <a:rPr lang="en-US" baseline="-25000" dirty="0" smtClean="0"/>
                  <a:t>2</a:t>
                </a:r>
                <a:r>
                  <a:rPr lang="en-US" dirty="0"/>
                  <a:t>)</a:t>
                </a:r>
                <a:r>
                  <a:rPr lang="en-US" baseline="-25000" dirty="0" smtClean="0"/>
                  <a:t> </a:t>
                </a:r>
                <a:r>
                  <a:rPr lang="en-US" dirty="0" smtClean="0"/>
                  <a:t>are obtained when: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 Recall: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dirty="0"/>
                  <a:t>- intrinsic growth rate for prey and predator, respectively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- catch rate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- competition rate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- prey conversion rate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067" b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Implications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2701787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1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following values as inputs into the optimized equation:</a:t>
            </a:r>
          </a:p>
          <a:p>
            <a:endParaRPr lang="en-US" dirty="0"/>
          </a:p>
          <a:p>
            <a:r>
              <a:rPr lang="en-US" dirty="0" smtClean="0"/>
              <a:t>Gives: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Solving with Maple, the authors obtained: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Numerical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2438400"/>
            <a:ext cx="3943350" cy="45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0" y="3429000"/>
            <a:ext cx="3648075" cy="49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5183" y="4724400"/>
            <a:ext cx="493395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2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previous results only one results meets the following conditions: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Namely: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values can then be entered into the predator-prey harvesting equation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Example (Cont.)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2543175"/>
            <a:ext cx="2505075" cy="657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250" y="4133850"/>
            <a:ext cx="2486025" cy="28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7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Substituting the values for H and P into the below equations: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rearranging to solve for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, gives: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Example (Cont.)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575" y="2667000"/>
            <a:ext cx="4391025" cy="48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575" y="4114800"/>
            <a:ext cx="365760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a harvesting Leslie-Gower predator-prey model </a:t>
            </a:r>
          </a:p>
          <a:p>
            <a:r>
              <a:rPr lang="en-US" dirty="0" smtClean="0"/>
              <a:t>The system discussed was globally stable</a:t>
            </a:r>
          </a:p>
          <a:p>
            <a:r>
              <a:rPr lang="en-US" dirty="0" smtClean="0"/>
              <a:t>Provided an analysis of some  effects of different harvesting policies</a:t>
            </a:r>
          </a:p>
          <a:p>
            <a:r>
              <a:rPr lang="en-US" dirty="0" smtClean="0"/>
              <a:t>Considered economic profit of harvesting</a:t>
            </a:r>
          </a:p>
          <a:p>
            <a:r>
              <a:rPr lang="en-US" dirty="0" smtClean="0"/>
              <a:t>Results show that optimal harvesting policies may exist</a:t>
            </a:r>
          </a:p>
          <a:p>
            <a:r>
              <a:rPr lang="en-US" dirty="0" smtClean="0"/>
              <a:t>Demonstrate that the optimal harvesting policy is attainable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7200" dirty="0" smtClean="0"/>
              <a:t>Questions?</a:t>
            </a:r>
            <a:endParaRPr lang="en-US" sz="7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Stability Property of Positive Equilibrium</a:t>
            </a:r>
          </a:p>
          <a:p>
            <a:r>
              <a:rPr lang="en-US" dirty="0" smtClean="0"/>
              <a:t>The Influence of Harvesting</a:t>
            </a:r>
          </a:p>
          <a:p>
            <a:r>
              <a:rPr lang="en-US" dirty="0" smtClean="0"/>
              <a:t>Bionomic Equilibrium</a:t>
            </a:r>
          </a:p>
          <a:p>
            <a:r>
              <a:rPr lang="en-US" dirty="0" smtClean="0"/>
              <a:t>Optimal Harvesting Policy</a:t>
            </a:r>
          </a:p>
          <a:p>
            <a:r>
              <a:rPr lang="en-US" dirty="0" smtClean="0"/>
              <a:t>Numerical Example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𝑑𝐻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dirty="0"/>
                  <a:t>– density of  prey species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– density or predator species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dirty="0" smtClean="0"/>
                  <a:t>- intrinsic growth rate for prey and predator, respectively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- catch rate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- competition rate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- prey conversion rate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/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the carrying capacity of the prey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the prey-dependent carrying capacity of the predator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Predatory Prey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𝑑𝐻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𝐻</m:t>
                    </m:r>
                    <m:r>
                      <a:rPr lang="en-US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𝑑𝑃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</a:rPr>
                  <a:t> - </a:t>
                </a:r>
                <a:r>
                  <a:rPr lang="en-US" dirty="0"/>
                  <a:t>constant effort spent by harvesting agency on the prey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-  constant effort spent by harvesting agency on the predator</a:t>
                </a:r>
              </a:p>
              <a:p>
                <a:pPr lvl="1"/>
                <a:r>
                  <a:rPr lang="en-US" dirty="0" smtClean="0"/>
                  <a:t>Assume: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0&lt;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&lt;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with Harvesting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harvesting of biological resources commonly occurs in:</a:t>
            </a:r>
          </a:p>
          <a:p>
            <a:pPr lvl="1"/>
            <a:r>
              <a:rPr lang="en-US" dirty="0" smtClean="0"/>
              <a:t>Fisheries</a:t>
            </a:r>
          </a:p>
          <a:p>
            <a:pPr lvl="1"/>
            <a:r>
              <a:rPr lang="en-US" dirty="0" smtClean="0"/>
              <a:t>Forestry</a:t>
            </a:r>
          </a:p>
          <a:p>
            <a:pPr lvl="1"/>
            <a:r>
              <a:rPr lang="en-US" dirty="0" smtClean="0"/>
              <a:t>Wildlife management</a:t>
            </a:r>
          </a:p>
          <a:p>
            <a:r>
              <a:rPr lang="en-US" dirty="0" smtClean="0"/>
              <a:t>Allows for predictions given various assumptions</a:t>
            </a:r>
          </a:p>
          <a:p>
            <a:r>
              <a:rPr lang="en-US" dirty="0" smtClean="0"/>
              <a:t>Important for optimization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a Harvesting Model?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that the harvesting remains strictly less than the intrinsic growth rate, the system under study has a unique positive equilibrium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Satisfies the following equalities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1∗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67" t="-106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Stability Property of Positive Equilibrium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600200" y="2514600"/>
          <a:ext cx="6019800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4" imgW="5642403" imgH="2223047" progId="Word.Document.12">
                  <p:embed/>
                </p:oleObj>
              </mc:Choice>
              <mc:Fallback>
                <p:oleObj name="Document" r:id="rId4" imgW="5642403" imgH="222304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14600"/>
                        <a:ext cx="6019800" cy="215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85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 means that the positive equilibrium of the system under study is locally asymptotically stable</a:t>
                </a:r>
              </a:p>
              <a:p>
                <a:pPr lvl="1"/>
                <a:r>
                  <a:rPr lang="en-US" dirty="0" smtClean="0"/>
                  <a:t>Stability is the same as what we have discussed in class</a:t>
                </a:r>
              </a:p>
              <a:p>
                <a:r>
                  <a:rPr lang="en-US" dirty="0" smtClean="0"/>
                  <a:t>The proof of this is very similar to examples that we have done in class.</a:t>
                </a:r>
              </a:p>
              <a:p>
                <a:pPr lvl="1"/>
                <a:r>
                  <a:rPr lang="en-US" dirty="0" smtClean="0"/>
                  <a:t>First, find the Jacobian</a:t>
                </a:r>
              </a:p>
              <a:p>
                <a:pPr marL="365760" lvl="1" indent="0">
                  <a:buNone/>
                </a:pPr>
                <a:endParaRPr lang="en-US" i="1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𝐻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𝑃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𝐻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365760" lvl="1" indent="0">
                  <a:buNone/>
                </a:pP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67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51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we find the characteristic equation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Given the above information, we can see that the unique positive equilibrium of the system is stable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Continued	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2057400"/>
          <a:ext cx="6169025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3" imgW="6169751" imgH="2356992" progId="Word.Document.12">
                  <p:embed/>
                </p:oleObj>
              </mc:Choice>
              <mc:Fallback>
                <p:oleObj name="Document" r:id="rId3" imgW="6169751" imgH="235699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57400"/>
                        <a:ext cx="6169025" cy="235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9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2091</Words>
  <Application>Microsoft Office PowerPoint</Application>
  <PresentationFormat>On-screen Show (4:3)</PresentationFormat>
  <Paragraphs>212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Paper</vt:lpstr>
      <vt:lpstr>Document</vt:lpstr>
      <vt:lpstr>Equation</vt:lpstr>
      <vt:lpstr>Dynamic Behaviors of a Harvesting Leslie-Gower Predator-Prey Model</vt:lpstr>
      <vt:lpstr>The Article</vt:lpstr>
      <vt:lpstr>Outline</vt:lpstr>
      <vt:lpstr>Predatory Prey Model</vt:lpstr>
      <vt:lpstr>Model with Harvesting</vt:lpstr>
      <vt:lpstr>Why Study a Harvesting Model?</vt:lpstr>
      <vt:lpstr>Stability Property of Positive Equilibrium</vt:lpstr>
      <vt:lpstr>What does this mean?</vt:lpstr>
      <vt:lpstr>Proof Continued </vt:lpstr>
      <vt:lpstr>Global Stability </vt:lpstr>
      <vt:lpstr>Influence of Harvesting</vt:lpstr>
      <vt:lpstr>PowerPoint Presentation</vt:lpstr>
      <vt:lpstr>Bionomic Equilibrium</vt:lpstr>
      <vt:lpstr>Bionomic Equilibrium (Cont.)</vt:lpstr>
      <vt:lpstr>Bionomic Equilibrium (Cont.)</vt:lpstr>
      <vt:lpstr>Case I</vt:lpstr>
      <vt:lpstr>Case II</vt:lpstr>
      <vt:lpstr>Case III</vt:lpstr>
      <vt:lpstr>Case IV</vt:lpstr>
      <vt:lpstr>Optimal Harvesting Policy</vt:lpstr>
      <vt:lpstr>Pontryagin's Maximum Principle</vt:lpstr>
      <vt:lpstr>Results and Implications</vt:lpstr>
      <vt:lpstr>Numerical Example</vt:lpstr>
      <vt:lpstr>Numerical Example (Cont.)</vt:lpstr>
      <vt:lpstr>Numerical Example (Cont.)</vt:lpstr>
      <vt:lpstr>Conclusions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</dc:creator>
  <cp:lastModifiedBy>Jacob</cp:lastModifiedBy>
  <cp:revision>32</cp:revision>
  <dcterms:created xsi:type="dcterms:W3CDTF">2011-12-08T01:05:29Z</dcterms:created>
  <dcterms:modified xsi:type="dcterms:W3CDTF">2011-12-11T15:55:32Z</dcterms:modified>
</cp:coreProperties>
</file>