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Slab"/>
      <p:regular r:id="rId33"/>
      <p:bold r:id="rId34"/>
    </p:embeddedFon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Slab-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RobotoSlab-bold.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12de9c72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12de9c7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ff9d42d5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ff9d42d5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ff9d42d5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ff9d42d5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ff9d42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ff9d42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ff9d42d5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ff9d42d5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ff9d42d5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ff9d42d5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ff9d42d5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0ff9d42d5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ff9d42d5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ff9d42d5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ff9d42d5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0ff9d42d5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ff9d42d5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0ff9d42d5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93bdc3c9b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93bdc3c9b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56a1ee8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156a1ee8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2de9c72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2de9c72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156a1ee830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156a1ee830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12de9c72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12de9c72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2de9c72e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12de9c72e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12de9c72e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12de9c72e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12de9c72e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12de9c72e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12de9c72e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12de9c72e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56a1ee8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56a1ee8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56a1ee83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56a1ee83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56a1ee83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56a1ee83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156a1ee83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156a1ee83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56a1ee83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56a1ee83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56a1ee83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56a1ee83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56a1ee83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156a1ee83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461300" y="1302400"/>
            <a:ext cx="6221400" cy="1343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400"/>
              <a:t>Machine Learning for the Game of Hex</a:t>
            </a:r>
            <a:endParaRPr b="1" sz="3400"/>
          </a:p>
        </p:txBody>
      </p:sp>
      <p:sp>
        <p:nvSpPr>
          <p:cNvPr id="64" name="Google Shape;64;p13"/>
          <p:cNvSpPr txBox="1"/>
          <p:nvPr>
            <p:ph idx="1" type="subTitle"/>
          </p:nvPr>
        </p:nvSpPr>
        <p:spPr>
          <a:xfrm>
            <a:off x="1680300" y="3049450"/>
            <a:ext cx="5783400" cy="1343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Justin Kroh</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000"/>
              <a:t>Mentor: Dr. Bob Robertson</a:t>
            </a:r>
            <a:br>
              <a:rPr lang="en" sz="2000"/>
            </a:br>
            <a:r>
              <a:rPr lang="en" sz="2000"/>
              <a:t>Drury University Fall 2024</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265500" y="141924"/>
            <a:ext cx="4045200" cy="826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Training Time!</a:t>
            </a:r>
            <a:endParaRPr/>
          </a:p>
        </p:txBody>
      </p:sp>
      <p:sp>
        <p:nvSpPr>
          <p:cNvPr id="149" name="Google Shape;149;p22"/>
          <p:cNvSpPr txBox="1"/>
          <p:nvPr>
            <p:ph idx="1" type="subTitle"/>
          </p:nvPr>
        </p:nvSpPr>
        <p:spPr>
          <a:xfrm>
            <a:off x="265500" y="1030616"/>
            <a:ext cx="4045200" cy="429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The weights of winning moves are increased by 2% and losing moves decreased by 2% after each game.</a:t>
            </a:r>
            <a:endParaRPr sz="1800"/>
          </a:p>
          <a:p>
            <a:pPr indent="-342900" lvl="0" marL="457200" rtl="0" algn="l">
              <a:spcBef>
                <a:spcPts val="0"/>
              </a:spcBef>
              <a:spcAft>
                <a:spcPts val="0"/>
              </a:spcAft>
              <a:buSzPts val="1800"/>
              <a:buChar char="●"/>
            </a:pPr>
            <a:r>
              <a:rPr lang="en" sz="1800"/>
              <a:t>We trained on a 7x7 hex board, though our algorithm works for any size board.</a:t>
            </a:r>
            <a:endParaRPr sz="1800"/>
          </a:p>
          <a:p>
            <a:pPr indent="-342900" lvl="0" marL="457200" rtl="0" algn="l">
              <a:spcBef>
                <a:spcPts val="0"/>
              </a:spcBef>
              <a:spcAft>
                <a:spcPts val="0"/>
              </a:spcAft>
              <a:buSzPts val="1800"/>
              <a:buChar char="●"/>
            </a:pPr>
            <a:r>
              <a:rPr lang="en" sz="1800"/>
              <a:t>Weights are restricted between 1/500 and 500 as to allow all moves to be possible.</a:t>
            </a:r>
            <a:endParaRPr sz="1800"/>
          </a:p>
          <a:p>
            <a:pPr indent="-342900" lvl="0" marL="457200" rtl="0" algn="l">
              <a:spcBef>
                <a:spcPts val="0"/>
              </a:spcBef>
              <a:spcAft>
                <a:spcPts val="0"/>
              </a:spcAft>
              <a:buSzPts val="1800"/>
              <a:buChar char="●"/>
            </a:pPr>
            <a:r>
              <a:rPr lang="en" sz="1800"/>
              <a:t>Once a tile is marked, all of its associated weights are temporarily set to 0 until the game restarts.</a:t>
            </a:r>
            <a:endParaRPr sz="1800"/>
          </a:p>
        </p:txBody>
      </p:sp>
      <p:pic>
        <p:nvPicPr>
          <p:cNvPr id="150" name="Google Shape;150;p22"/>
          <p:cNvPicPr preferRelativeResize="0"/>
          <p:nvPr/>
        </p:nvPicPr>
        <p:blipFill>
          <a:blip r:embed="rId3">
            <a:alphaModFix/>
          </a:blip>
          <a:stretch>
            <a:fillRect/>
          </a:stretch>
        </p:blipFill>
        <p:spPr>
          <a:xfrm>
            <a:off x="4867775" y="1425613"/>
            <a:ext cx="4045200" cy="2292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Turn-Based Play</a:t>
            </a:r>
            <a:br>
              <a:rPr lang="en"/>
            </a:br>
            <a:r>
              <a:rPr lang="en" sz="2000">
                <a:solidFill>
                  <a:schemeClr val="accent5"/>
                </a:solidFill>
              </a:rPr>
              <a:t>Game State = Turn Number</a:t>
            </a:r>
            <a:endParaRPr sz="2000">
              <a:solidFill>
                <a:schemeClr val="accent5"/>
              </a:solidFill>
            </a:endParaRPr>
          </a:p>
        </p:txBody>
      </p:sp>
      <p:sp>
        <p:nvSpPr>
          <p:cNvPr id="156" name="Google Shape;156;p23"/>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Initially, Red’s win rate increases dramatically, then tapers toward 65% or so.</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Players favor more and more potential moves as time goes on; they have too many choices.</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accent5"/>
              </a:buClr>
              <a:buSzPts val="1800"/>
              <a:buFont typeface="Roboto"/>
              <a:buChar char="●"/>
            </a:pPr>
            <a:r>
              <a:rPr lang="en" sz="1800">
                <a:solidFill>
                  <a:schemeClr val="accent5"/>
                </a:solidFill>
                <a:latin typeface="Roboto"/>
                <a:ea typeface="Roboto"/>
                <a:cs typeface="Roboto"/>
                <a:sym typeface="Roboto"/>
              </a:rPr>
              <a:t>Turn number isn’t a very informative game state.</a:t>
            </a:r>
            <a:endParaRPr sz="1800">
              <a:solidFill>
                <a:schemeClr val="accent5"/>
              </a:solidFill>
              <a:latin typeface="Roboto"/>
              <a:ea typeface="Roboto"/>
              <a:cs typeface="Roboto"/>
              <a:sym typeface="Roboto"/>
            </a:endParaRPr>
          </a:p>
        </p:txBody>
      </p:sp>
      <p:pic>
        <p:nvPicPr>
          <p:cNvPr id="157" name="Google Shape;157;p23"/>
          <p:cNvPicPr preferRelativeResize="0"/>
          <p:nvPr/>
        </p:nvPicPr>
        <p:blipFill>
          <a:blip r:embed="rId3">
            <a:alphaModFix/>
          </a:blip>
          <a:stretch>
            <a:fillRect/>
          </a:stretch>
        </p:blipFill>
        <p:spPr>
          <a:xfrm>
            <a:off x="4834085" y="727338"/>
            <a:ext cx="3705900" cy="36887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4"/>
          <p:cNvPicPr preferRelativeResize="0"/>
          <p:nvPr/>
        </p:nvPicPr>
        <p:blipFill>
          <a:blip r:embed="rId3">
            <a:alphaModFix/>
          </a:blip>
          <a:stretch>
            <a:fillRect/>
          </a:stretch>
        </p:blipFill>
        <p:spPr>
          <a:xfrm>
            <a:off x="4829050" y="724450"/>
            <a:ext cx="3715980" cy="3694574"/>
          </a:xfrm>
          <a:prstGeom prst="rect">
            <a:avLst/>
          </a:prstGeom>
          <a:noFill/>
          <a:ln>
            <a:noFill/>
          </a:ln>
        </p:spPr>
      </p:pic>
      <p:sp>
        <p:nvSpPr>
          <p:cNvPr id="163" name="Google Shape;163;p24"/>
          <p:cNvSpPr txBox="1"/>
          <p:nvPr/>
        </p:nvSpPr>
        <p:spPr>
          <a:xfrm>
            <a:off x="460450" y="1641875"/>
            <a:ext cx="3705900" cy="32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 quickly improves initially, but gradually becomes less confident, settling around 75%.</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Players only care about moves that are </a:t>
            </a:r>
            <a:r>
              <a:rPr lang="en" sz="1800">
                <a:solidFill>
                  <a:schemeClr val="accent5"/>
                </a:solidFill>
                <a:latin typeface="Roboto"/>
                <a:ea typeface="Roboto"/>
                <a:cs typeface="Roboto"/>
                <a:sym typeface="Roboto"/>
              </a:rPr>
              <a:t>generally more likely</a:t>
            </a:r>
            <a:r>
              <a:rPr lang="en" sz="1800">
                <a:solidFill>
                  <a:schemeClr val="dk1"/>
                </a:solidFill>
                <a:latin typeface="Roboto"/>
                <a:ea typeface="Roboto"/>
                <a:cs typeface="Roboto"/>
                <a:sym typeface="Roboto"/>
              </a:rPr>
              <a:t> to give them a win, so specific responses are less likely to develop. Still, this is an improvement.</a:t>
            </a:r>
            <a:endParaRPr sz="1800">
              <a:solidFill>
                <a:schemeClr val="dk1"/>
              </a:solidFill>
              <a:latin typeface="Roboto"/>
              <a:ea typeface="Roboto"/>
              <a:cs typeface="Roboto"/>
              <a:sym typeface="Roboto"/>
            </a:endParaRPr>
          </a:p>
        </p:txBody>
      </p:sp>
      <p:sp>
        <p:nvSpPr>
          <p:cNvPr id="164" name="Google Shape;16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500"/>
              <a:t>Response</a:t>
            </a:r>
            <a:r>
              <a:rPr lang="en" sz="2500"/>
              <a:t>-Based Play</a:t>
            </a:r>
            <a:br>
              <a:rPr lang="en" sz="2500"/>
            </a:br>
            <a:r>
              <a:rPr lang="en" sz="1600">
                <a:solidFill>
                  <a:schemeClr val="accent5"/>
                </a:solidFill>
              </a:rPr>
              <a:t>Game State = Opponent’s Previous Move</a:t>
            </a:r>
            <a:endParaRPr sz="160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Stronger Punishment</a:t>
            </a:r>
            <a:br>
              <a:rPr lang="en"/>
            </a:br>
            <a:r>
              <a:rPr lang="en" sz="1550">
                <a:solidFill>
                  <a:schemeClr val="accent5"/>
                </a:solidFill>
              </a:rPr>
              <a:t>Win: +1% Weight, Loss: -2% Weight</a:t>
            </a:r>
            <a:endParaRPr sz="1550">
              <a:solidFill>
                <a:schemeClr val="accent5"/>
              </a:solidFill>
            </a:endParaRPr>
          </a:p>
        </p:txBody>
      </p:sp>
      <p:pic>
        <p:nvPicPr>
          <p:cNvPr id="170" name="Google Shape;170;p25"/>
          <p:cNvPicPr preferRelativeResize="0"/>
          <p:nvPr/>
        </p:nvPicPr>
        <p:blipFill>
          <a:blip r:embed="rId3">
            <a:alphaModFix/>
          </a:blip>
          <a:stretch>
            <a:fillRect/>
          </a:stretch>
        </p:blipFill>
        <p:spPr>
          <a:xfrm>
            <a:off x="4835475" y="724450"/>
            <a:ext cx="3703117" cy="3694575"/>
          </a:xfrm>
          <a:prstGeom prst="rect">
            <a:avLst/>
          </a:prstGeom>
          <a:noFill/>
          <a:ln>
            <a:noFill/>
          </a:ln>
        </p:spPr>
      </p:pic>
      <p:sp>
        <p:nvSpPr>
          <p:cNvPr id="171" name="Google Shape;171;p25"/>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 has a drastic improvement, eventually reaching a 98% win rate before tapering to 90%.</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Blue </a:t>
            </a:r>
            <a:r>
              <a:rPr lang="en" sz="1800">
                <a:solidFill>
                  <a:schemeClr val="accent5"/>
                </a:solidFill>
                <a:latin typeface="Roboto"/>
                <a:ea typeface="Roboto"/>
                <a:cs typeface="Roboto"/>
                <a:sym typeface="Roboto"/>
              </a:rPr>
              <a:t>reverts to playing randomly</a:t>
            </a:r>
            <a:r>
              <a:rPr lang="en" sz="1800">
                <a:solidFill>
                  <a:schemeClr val="dk1"/>
                </a:solidFill>
                <a:latin typeface="Roboto"/>
                <a:ea typeface="Roboto"/>
                <a:cs typeface="Roboto"/>
                <a:sym typeface="Roboto"/>
              </a:rPr>
              <a:t> because all moves acquire small weights. Similar to learned helplessness.</a:t>
            </a:r>
            <a:endParaRPr sz="18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Even Stronger…</a:t>
            </a:r>
            <a:br>
              <a:rPr lang="en"/>
            </a:br>
            <a:r>
              <a:rPr lang="en" sz="1550">
                <a:solidFill>
                  <a:schemeClr val="accent5"/>
                </a:solidFill>
              </a:rPr>
              <a:t>Win: +1% Weight, Loss: -5% Weight</a:t>
            </a:r>
            <a:endParaRPr/>
          </a:p>
        </p:txBody>
      </p:sp>
      <p:pic>
        <p:nvPicPr>
          <p:cNvPr id="177" name="Google Shape;177;p26"/>
          <p:cNvPicPr preferRelativeResize="0"/>
          <p:nvPr/>
        </p:nvPicPr>
        <p:blipFill>
          <a:blip r:embed="rId3">
            <a:alphaModFix/>
          </a:blip>
          <a:stretch>
            <a:fillRect/>
          </a:stretch>
        </p:blipFill>
        <p:spPr>
          <a:xfrm>
            <a:off x="4829075" y="724450"/>
            <a:ext cx="3715931" cy="3694575"/>
          </a:xfrm>
          <a:prstGeom prst="rect">
            <a:avLst/>
          </a:prstGeom>
          <a:noFill/>
          <a:ln>
            <a:noFill/>
          </a:ln>
        </p:spPr>
      </p:pic>
      <p:sp>
        <p:nvSpPr>
          <p:cNvPr id="178" name="Google Shape;178;p26"/>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Both players resort to random play rather quickly because losing is punished too harshly. Interestingly enough this graph demonstrates that </a:t>
            </a:r>
            <a:r>
              <a:rPr lang="en" sz="1800">
                <a:solidFill>
                  <a:schemeClr val="accent5"/>
                </a:solidFill>
                <a:latin typeface="Roboto"/>
                <a:ea typeface="Roboto"/>
                <a:cs typeface="Roboto"/>
                <a:sym typeface="Roboto"/>
              </a:rPr>
              <a:t>red has an inherent advantage by going first</a:t>
            </a:r>
            <a:r>
              <a:rPr lang="en" sz="1800">
                <a:solidFill>
                  <a:schemeClr val="dk1"/>
                </a:solidFill>
                <a:latin typeface="Roboto"/>
                <a:ea typeface="Roboto"/>
                <a:cs typeface="Roboto"/>
                <a:sym typeface="Roboto"/>
              </a:rPr>
              <a:t> – at least on a board with odd dimensions.</a:t>
            </a:r>
            <a:endParaRPr sz="18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Dynamic Reinforcement</a:t>
            </a:r>
            <a:endParaRPr/>
          </a:p>
        </p:txBody>
      </p:sp>
      <p:sp>
        <p:nvSpPr>
          <p:cNvPr id="184" name="Google Shape;184;p27"/>
          <p:cNvSpPr txBox="1"/>
          <p:nvPr/>
        </p:nvSpPr>
        <p:spPr>
          <a:xfrm>
            <a:off x="1179175" y="2938200"/>
            <a:ext cx="6828000" cy="14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accent5"/>
                </a:solidFill>
                <a:latin typeface="Roboto"/>
                <a:ea typeface="Roboto"/>
                <a:cs typeface="Roboto"/>
                <a:sym typeface="Roboto"/>
              </a:rPr>
              <a:t>So far, weights have been adjusted according to constants. Now we will adjust them based on win rate. For each player, a higher win rate results in harsher punishment, whereas a lower win rate results in softer punishments.</a:t>
            </a:r>
            <a:endParaRPr sz="2000">
              <a:solidFill>
                <a:schemeClr val="accent5"/>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600"/>
              <a:t>Dynamic Reinforcement</a:t>
            </a:r>
            <a:br>
              <a:rPr lang="en" sz="2600"/>
            </a:br>
            <a:r>
              <a:rPr lang="en" sz="1600">
                <a:solidFill>
                  <a:schemeClr val="accent5"/>
                </a:solidFill>
              </a:rPr>
              <a:t>More wins, stronger punishment.</a:t>
            </a:r>
            <a:endParaRPr sz="1600">
              <a:solidFill>
                <a:schemeClr val="accent5"/>
              </a:solidFill>
            </a:endParaRPr>
          </a:p>
        </p:txBody>
      </p:sp>
      <p:pic>
        <p:nvPicPr>
          <p:cNvPr id="190" name="Google Shape;190;p28"/>
          <p:cNvPicPr preferRelativeResize="0"/>
          <p:nvPr/>
        </p:nvPicPr>
        <p:blipFill>
          <a:blip r:embed="rId3">
            <a:alphaModFix/>
          </a:blip>
          <a:stretch>
            <a:fillRect/>
          </a:stretch>
        </p:blipFill>
        <p:spPr>
          <a:xfrm>
            <a:off x="4831175" y="724463"/>
            <a:ext cx="3711719" cy="3694575"/>
          </a:xfrm>
          <a:prstGeom prst="rect">
            <a:avLst/>
          </a:prstGeom>
          <a:noFill/>
          <a:ln>
            <a:noFill/>
          </a:ln>
        </p:spPr>
      </p:pic>
      <p:sp>
        <p:nvSpPr>
          <p:cNvPr id="191" name="Google Shape;191;p28"/>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The win rate swings wildly because </a:t>
            </a:r>
            <a:r>
              <a:rPr lang="en" sz="1800">
                <a:solidFill>
                  <a:schemeClr val="accent5"/>
                </a:solidFill>
                <a:latin typeface="Roboto"/>
                <a:ea typeface="Roboto"/>
                <a:cs typeface="Roboto"/>
                <a:sym typeface="Roboto"/>
              </a:rPr>
              <a:t>both players update their strategies often</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Players often abandon good responses for the sake of a new strategy that throws the other player off.</a:t>
            </a:r>
            <a:endParaRPr sz="18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Stronger Early Moves</a:t>
            </a:r>
            <a:br>
              <a:rPr lang="en" sz="2600"/>
            </a:br>
            <a:r>
              <a:rPr lang="en" sz="1433">
                <a:solidFill>
                  <a:schemeClr val="accent5"/>
                </a:solidFill>
              </a:rPr>
              <a:t>Earlier moves are rewarded/punished more.</a:t>
            </a:r>
            <a:endParaRPr sz="1433">
              <a:solidFill>
                <a:schemeClr val="accent5"/>
              </a:solidFill>
            </a:endParaRPr>
          </a:p>
        </p:txBody>
      </p:sp>
      <p:sp>
        <p:nvSpPr>
          <p:cNvPr id="197" name="Google Shape;197;p29"/>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 can win much more consistently, though dampened swings still occur.</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Nevertheless, Blue never resorts to random play. </a:t>
            </a:r>
            <a:r>
              <a:rPr lang="en" sz="1800">
                <a:solidFill>
                  <a:schemeClr val="accent5"/>
                </a:solidFill>
                <a:latin typeface="Roboto"/>
                <a:ea typeface="Roboto"/>
                <a:cs typeface="Roboto"/>
                <a:sym typeface="Roboto"/>
              </a:rPr>
              <a:t>Good responses aren’t forgotten despite consistent losses</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p:txBody>
      </p:sp>
      <p:pic>
        <p:nvPicPr>
          <p:cNvPr id="198" name="Google Shape;198;p29"/>
          <p:cNvPicPr preferRelativeResize="0"/>
          <p:nvPr/>
        </p:nvPicPr>
        <p:blipFill>
          <a:blip r:embed="rId3">
            <a:alphaModFix/>
          </a:blip>
          <a:stretch>
            <a:fillRect/>
          </a:stretch>
        </p:blipFill>
        <p:spPr>
          <a:xfrm>
            <a:off x="4829075" y="726625"/>
            <a:ext cx="3715925" cy="36902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Stronger Late Moves</a:t>
            </a:r>
            <a:br>
              <a:rPr lang="en" sz="2600"/>
            </a:br>
            <a:r>
              <a:rPr lang="en" sz="1433">
                <a:solidFill>
                  <a:schemeClr val="accent5"/>
                </a:solidFill>
              </a:rPr>
              <a:t>Later </a:t>
            </a:r>
            <a:r>
              <a:rPr lang="en" sz="1433">
                <a:solidFill>
                  <a:schemeClr val="accent5"/>
                </a:solidFill>
              </a:rPr>
              <a:t>moves are rewarded/punished more.</a:t>
            </a:r>
            <a:endParaRPr sz="2600"/>
          </a:p>
        </p:txBody>
      </p:sp>
      <p:sp>
        <p:nvSpPr>
          <p:cNvPr id="204" name="Google Shape;204;p30"/>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Swinging eventually goes away, Red maintains 95% win rate.</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Blue has </a:t>
            </a:r>
            <a:r>
              <a:rPr lang="en" sz="1800">
                <a:solidFill>
                  <a:schemeClr val="accent5"/>
                </a:solidFill>
                <a:latin typeface="Roboto"/>
                <a:ea typeface="Roboto"/>
                <a:cs typeface="Roboto"/>
                <a:sym typeface="Roboto"/>
              </a:rPr>
              <a:t>some clear responses and some random ones</a:t>
            </a:r>
            <a:r>
              <a:rPr lang="en" sz="1800">
                <a:solidFill>
                  <a:schemeClr val="dk1"/>
                </a:solidFill>
                <a:latin typeface="Roboto"/>
                <a:ea typeface="Roboto"/>
                <a:cs typeface="Roboto"/>
                <a:sym typeface="Roboto"/>
              </a:rPr>
              <a:t>, depending on how successful Red’s moves are.</a:t>
            </a:r>
            <a:endParaRPr sz="1800">
              <a:solidFill>
                <a:schemeClr val="dk1"/>
              </a:solidFill>
              <a:latin typeface="Roboto"/>
              <a:ea typeface="Roboto"/>
              <a:cs typeface="Roboto"/>
              <a:sym typeface="Roboto"/>
            </a:endParaRPr>
          </a:p>
        </p:txBody>
      </p:sp>
      <p:pic>
        <p:nvPicPr>
          <p:cNvPr id="205" name="Google Shape;205;p30"/>
          <p:cNvPicPr preferRelativeResize="0"/>
          <p:nvPr/>
        </p:nvPicPr>
        <p:blipFill>
          <a:blip r:embed="rId3">
            <a:alphaModFix/>
          </a:blip>
          <a:stretch>
            <a:fillRect/>
          </a:stretch>
        </p:blipFill>
        <p:spPr>
          <a:xfrm>
            <a:off x="4809578" y="726625"/>
            <a:ext cx="3754929" cy="3690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Stronger Early &amp; Late</a:t>
            </a:r>
            <a:endParaRPr sz="2600"/>
          </a:p>
        </p:txBody>
      </p:sp>
      <p:sp>
        <p:nvSpPr>
          <p:cNvPr id="211" name="Google Shape;211;p31"/>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 can reach even more consistent winning streaks, peaking at 99%.</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Blue has fewer random responses.</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Swings occur, though they are less dramatic.</a:t>
            </a:r>
            <a:endParaRPr sz="1800">
              <a:solidFill>
                <a:schemeClr val="dk1"/>
              </a:solidFill>
              <a:latin typeface="Roboto"/>
              <a:ea typeface="Roboto"/>
              <a:cs typeface="Roboto"/>
              <a:sym typeface="Roboto"/>
            </a:endParaRPr>
          </a:p>
        </p:txBody>
      </p:sp>
      <p:pic>
        <p:nvPicPr>
          <p:cNvPr id="212" name="Google Shape;212;p31"/>
          <p:cNvPicPr preferRelativeResize="0"/>
          <p:nvPr/>
        </p:nvPicPr>
        <p:blipFill>
          <a:blip r:embed="rId3">
            <a:alphaModFix/>
          </a:blip>
          <a:stretch>
            <a:fillRect/>
          </a:stretch>
        </p:blipFill>
        <p:spPr>
          <a:xfrm>
            <a:off x="4915878" y="700563"/>
            <a:ext cx="3764025" cy="37423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 Game</a:t>
            </a:r>
            <a:endParaRPr/>
          </a:p>
        </p:txBody>
      </p:sp>
      <p:sp>
        <p:nvSpPr>
          <p:cNvPr id="70" name="Google Shape;70;p14"/>
          <p:cNvSpPr txBox="1"/>
          <p:nvPr>
            <p:ph idx="1" type="body"/>
          </p:nvPr>
        </p:nvSpPr>
        <p:spPr>
          <a:xfrm>
            <a:off x="154100" y="1372925"/>
            <a:ext cx="4651800" cy="3098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Game board is a grid made of hexagons.</a:t>
            </a:r>
            <a:endParaRPr/>
          </a:p>
          <a:p>
            <a:pPr indent="-342900" lvl="0" marL="457200" rtl="0" algn="l">
              <a:spcBef>
                <a:spcPts val="0"/>
              </a:spcBef>
              <a:spcAft>
                <a:spcPts val="0"/>
              </a:spcAft>
              <a:buSzPts val="1800"/>
              <a:buChar char="●"/>
            </a:pPr>
            <a:r>
              <a:rPr lang="en"/>
              <a:t>There are two players (Blue vs. Red in our case).</a:t>
            </a:r>
            <a:endParaRPr/>
          </a:p>
          <a:p>
            <a:pPr indent="-342900" lvl="0" marL="457200" rtl="0" algn="l">
              <a:spcBef>
                <a:spcPts val="0"/>
              </a:spcBef>
              <a:spcAft>
                <a:spcPts val="0"/>
              </a:spcAft>
              <a:buSzPts val="1800"/>
              <a:buChar char="●"/>
            </a:pPr>
            <a:r>
              <a:rPr lang="en"/>
              <a:t>Players take turns placing pieces on the board.</a:t>
            </a:r>
            <a:endParaRPr/>
          </a:p>
          <a:p>
            <a:pPr indent="-342900" lvl="0" marL="457200" rtl="0" algn="l">
              <a:spcBef>
                <a:spcPts val="0"/>
              </a:spcBef>
              <a:spcAft>
                <a:spcPts val="0"/>
              </a:spcAft>
              <a:buSzPts val="1800"/>
              <a:buChar char="●"/>
            </a:pPr>
            <a:r>
              <a:rPr lang="en"/>
              <a:t>If red can connect the left and right sides of the board, red wins!</a:t>
            </a:r>
            <a:endParaRPr/>
          </a:p>
          <a:p>
            <a:pPr indent="-342900" lvl="0" marL="457200" rtl="0" algn="l">
              <a:spcBef>
                <a:spcPts val="0"/>
              </a:spcBef>
              <a:spcAft>
                <a:spcPts val="0"/>
              </a:spcAft>
              <a:buSzPts val="1800"/>
              <a:buChar char="●"/>
            </a:pPr>
            <a:r>
              <a:rPr lang="en"/>
              <a:t>If blue can connect the top and bottom sides of the board, blue wins!</a:t>
            </a:r>
            <a:endParaRPr/>
          </a:p>
        </p:txBody>
      </p:sp>
      <p:pic>
        <p:nvPicPr>
          <p:cNvPr id="71" name="Google Shape;71;p14"/>
          <p:cNvPicPr preferRelativeResize="0"/>
          <p:nvPr/>
        </p:nvPicPr>
        <p:blipFill>
          <a:blip r:embed="rId3">
            <a:alphaModFix/>
          </a:blip>
          <a:stretch>
            <a:fillRect/>
          </a:stretch>
        </p:blipFill>
        <p:spPr>
          <a:xfrm>
            <a:off x="5032800" y="1146925"/>
            <a:ext cx="3799500" cy="2849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480750" y="22972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Factoring More Moves</a:t>
            </a:r>
            <a:endParaRPr/>
          </a:p>
        </p:txBody>
      </p:sp>
      <p:sp>
        <p:nvSpPr>
          <p:cNvPr id="218" name="Google Shape;218;p32"/>
          <p:cNvSpPr txBox="1"/>
          <p:nvPr/>
        </p:nvSpPr>
        <p:spPr>
          <a:xfrm>
            <a:off x="1179175" y="1185600"/>
            <a:ext cx="6828000" cy="14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accent5"/>
                </a:solidFill>
                <a:latin typeface="Roboto"/>
                <a:ea typeface="Roboto"/>
                <a:cs typeface="Roboto"/>
                <a:sym typeface="Roboto"/>
              </a:rPr>
              <a:t>Looking more than one move into the past may result in better moves. To do this efficiently, we can multiply weight distributions together, thereby making responses that work well for all of the previous moves more likely.</a:t>
            </a:r>
            <a:endParaRPr sz="2000">
              <a:solidFill>
                <a:schemeClr val="accent5"/>
              </a:solidFill>
              <a:latin typeface="Roboto"/>
              <a:ea typeface="Roboto"/>
              <a:cs typeface="Roboto"/>
              <a:sym typeface="Roboto"/>
            </a:endParaRPr>
          </a:p>
        </p:txBody>
      </p:sp>
      <p:pic>
        <p:nvPicPr>
          <p:cNvPr id="219" name="Google Shape;219;p32"/>
          <p:cNvPicPr preferRelativeResize="0"/>
          <p:nvPr/>
        </p:nvPicPr>
        <p:blipFill>
          <a:blip r:embed="rId3">
            <a:alphaModFix/>
          </a:blip>
          <a:stretch>
            <a:fillRect/>
          </a:stretch>
        </p:blipFill>
        <p:spPr>
          <a:xfrm>
            <a:off x="1219950" y="3067550"/>
            <a:ext cx="6743700" cy="135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2</a:t>
            </a:r>
            <a:r>
              <a:rPr lang="en" sz="2600"/>
              <a:t> Previous Moves</a:t>
            </a:r>
            <a:br>
              <a:rPr lang="en" sz="2600"/>
            </a:br>
            <a:r>
              <a:rPr lang="en" sz="1550">
                <a:solidFill>
                  <a:schemeClr val="accent5"/>
                </a:solidFill>
              </a:rPr>
              <a:t>Exponents: 1, 1/2</a:t>
            </a:r>
            <a:endParaRPr sz="1550">
              <a:solidFill>
                <a:schemeClr val="accent5"/>
              </a:solidFill>
            </a:endParaRPr>
          </a:p>
        </p:txBody>
      </p:sp>
      <p:sp>
        <p:nvSpPr>
          <p:cNvPr id="225" name="Google Shape;225;p33"/>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Remarkably stable win rate for Red that hovers around 93%.</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Blue rarely responds randomly and has a number of well-developed responses.</a:t>
            </a:r>
            <a:endParaRPr sz="1800">
              <a:solidFill>
                <a:schemeClr val="dk1"/>
              </a:solidFill>
              <a:latin typeface="Roboto"/>
              <a:ea typeface="Roboto"/>
              <a:cs typeface="Roboto"/>
              <a:sym typeface="Roboto"/>
            </a:endParaRPr>
          </a:p>
        </p:txBody>
      </p:sp>
      <p:pic>
        <p:nvPicPr>
          <p:cNvPr id="226" name="Google Shape;226;p33"/>
          <p:cNvPicPr preferRelativeResize="0"/>
          <p:nvPr/>
        </p:nvPicPr>
        <p:blipFill>
          <a:blip r:embed="rId3">
            <a:alphaModFix/>
          </a:blip>
          <a:stretch>
            <a:fillRect/>
          </a:stretch>
        </p:blipFill>
        <p:spPr>
          <a:xfrm>
            <a:off x="4846575" y="724425"/>
            <a:ext cx="3704594" cy="36946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Red’s win rate fluctuates more, though has higher peaks at around 97%.</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Players follow a pattern of </a:t>
            </a:r>
            <a:r>
              <a:rPr lang="en" sz="1800">
                <a:solidFill>
                  <a:schemeClr val="accent5"/>
                </a:solidFill>
                <a:latin typeface="Roboto"/>
                <a:ea typeface="Roboto"/>
                <a:cs typeface="Roboto"/>
                <a:sym typeface="Roboto"/>
              </a:rPr>
              <a:t>clustering moves together</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p:txBody>
      </p:sp>
      <p:pic>
        <p:nvPicPr>
          <p:cNvPr id="232" name="Google Shape;232;p34"/>
          <p:cNvPicPr preferRelativeResize="0"/>
          <p:nvPr/>
        </p:nvPicPr>
        <p:blipFill>
          <a:blip r:embed="rId3">
            <a:alphaModFix/>
          </a:blip>
          <a:stretch>
            <a:fillRect/>
          </a:stretch>
        </p:blipFill>
        <p:spPr>
          <a:xfrm>
            <a:off x="4842101" y="731288"/>
            <a:ext cx="3699625" cy="3709578"/>
          </a:xfrm>
          <a:prstGeom prst="rect">
            <a:avLst/>
          </a:prstGeom>
          <a:noFill/>
          <a:ln>
            <a:noFill/>
          </a:ln>
        </p:spPr>
      </p:pic>
      <p:sp>
        <p:nvSpPr>
          <p:cNvPr id="233" name="Google Shape;233;p34"/>
          <p:cNvSpPr txBox="1"/>
          <p:nvPr>
            <p:ph type="title"/>
          </p:nvPr>
        </p:nvSpPr>
        <p:spPr>
          <a:xfrm>
            <a:off x="387900" y="260550"/>
            <a:ext cx="83682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3 </a:t>
            </a:r>
            <a:r>
              <a:rPr lang="en" sz="2600"/>
              <a:t>Previous Moves</a:t>
            </a:r>
            <a:br>
              <a:rPr lang="en" sz="2600"/>
            </a:br>
            <a:r>
              <a:rPr lang="en" sz="1550">
                <a:solidFill>
                  <a:schemeClr val="accent5"/>
                </a:solidFill>
              </a:rPr>
              <a:t>Exponents: 1, 1/2, 1/3</a:t>
            </a:r>
            <a:endParaRPr sz="155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Even more fluctuation, even higher peaks.</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Clustering behavior is more prevalent. </a:t>
            </a:r>
            <a:r>
              <a:rPr lang="en" sz="1800">
                <a:solidFill>
                  <a:schemeClr val="accent5"/>
                </a:solidFill>
                <a:latin typeface="Roboto"/>
                <a:ea typeface="Roboto"/>
                <a:cs typeface="Roboto"/>
                <a:sym typeface="Roboto"/>
              </a:rPr>
              <a:t>The most likely plays are ones that neighbor multiple previous plays</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p:txBody>
      </p:sp>
      <p:sp>
        <p:nvSpPr>
          <p:cNvPr id="239" name="Google Shape;239;p35"/>
          <p:cNvSpPr txBox="1"/>
          <p:nvPr>
            <p:ph type="title"/>
          </p:nvPr>
        </p:nvSpPr>
        <p:spPr>
          <a:xfrm>
            <a:off x="387900" y="260550"/>
            <a:ext cx="66984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4</a:t>
            </a:r>
            <a:r>
              <a:rPr lang="en" sz="2600"/>
              <a:t> Previous Moves</a:t>
            </a:r>
            <a:br>
              <a:rPr lang="en" sz="2600"/>
            </a:br>
            <a:r>
              <a:rPr lang="en" sz="1550">
                <a:solidFill>
                  <a:schemeClr val="accent5"/>
                </a:solidFill>
              </a:rPr>
              <a:t>E</a:t>
            </a:r>
            <a:r>
              <a:rPr lang="en" sz="1550">
                <a:solidFill>
                  <a:schemeClr val="accent5"/>
                </a:solidFill>
              </a:rPr>
              <a:t>xponents: 1, </a:t>
            </a:r>
            <a:r>
              <a:rPr lang="en" sz="1550">
                <a:solidFill>
                  <a:schemeClr val="accent5"/>
                </a:solidFill>
              </a:rPr>
              <a:t>1/2, 1/3, 1/4</a:t>
            </a:r>
            <a:endParaRPr sz="1550">
              <a:solidFill>
                <a:schemeClr val="accent5"/>
              </a:solidFill>
            </a:endParaRPr>
          </a:p>
        </p:txBody>
      </p:sp>
      <p:pic>
        <p:nvPicPr>
          <p:cNvPr id="240" name="Google Shape;240;p35"/>
          <p:cNvPicPr preferRelativeResize="0"/>
          <p:nvPr/>
        </p:nvPicPr>
        <p:blipFill>
          <a:blip r:embed="rId3">
            <a:alphaModFix/>
          </a:blip>
          <a:stretch>
            <a:fillRect/>
          </a:stretch>
        </p:blipFill>
        <p:spPr>
          <a:xfrm>
            <a:off x="4838964" y="738150"/>
            <a:ext cx="3705900" cy="36958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nvSpPr>
        <p:spPr>
          <a:xfrm>
            <a:off x="460450" y="1641875"/>
            <a:ext cx="3705900" cy="30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u="sng">
                <a:solidFill>
                  <a:schemeClr val="dk1"/>
                </a:solidFill>
                <a:latin typeface="Roboto"/>
                <a:ea typeface="Roboto"/>
                <a:cs typeface="Roboto"/>
                <a:sym typeface="Roboto"/>
              </a:rPr>
              <a:t>Observations:</a:t>
            </a:r>
            <a:endParaRPr b="1" sz="2300" u="sng">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Red’s win rate reaches 100% a couple of times, though it cannot stay high for long.</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Few moves serve as good responses to 5 previous moves. Once those moves are found, they are quickly </a:t>
            </a:r>
            <a:r>
              <a:rPr lang="en" sz="1800">
                <a:solidFill>
                  <a:schemeClr val="dk1"/>
                </a:solidFill>
                <a:latin typeface="Roboto"/>
                <a:ea typeface="Roboto"/>
                <a:cs typeface="Roboto"/>
                <a:sym typeface="Roboto"/>
              </a:rPr>
              <a:t>overridden</a:t>
            </a:r>
            <a:r>
              <a:rPr lang="en" sz="1800">
                <a:solidFill>
                  <a:schemeClr val="dk1"/>
                </a:solidFill>
                <a:latin typeface="Roboto"/>
                <a:ea typeface="Roboto"/>
                <a:cs typeface="Roboto"/>
                <a:sym typeface="Roboto"/>
              </a:rPr>
              <a:t> by a different playstyle.</a:t>
            </a:r>
            <a:endParaRPr sz="1800">
              <a:solidFill>
                <a:schemeClr val="dk1"/>
              </a:solidFill>
              <a:latin typeface="Roboto"/>
              <a:ea typeface="Roboto"/>
              <a:cs typeface="Roboto"/>
              <a:sym typeface="Roboto"/>
            </a:endParaRPr>
          </a:p>
        </p:txBody>
      </p:sp>
      <p:sp>
        <p:nvSpPr>
          <p:cNvPr id="246" name="Google Shape;246;p36"/>
          <p:cNvSpPr txBox="1"/>
          <p:nvPr>
            <p:ph type="title"/>
          </p:nvPr>
        </p:nvSpPr>
        <p:spPr>
          <a:xfrm>
            <a:off x="387900" y="260550"/>
            <a:ext cx="6698400" cy="88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600"/>
              <a:t>5</a:t>
            </a:r>
            <a:r>
              <a:rPr lang="en" sz="2600"/>
              <a:t> Previous Moves</a:t>
            </a:r>
            <a:br>
              <a:rPr lang="en" sz="2600"/>
            </a:br>
            <a:r>
              <a:rPr lang="en" sz="1550">
                <a:solidFill>
                  <a:schemeClr val="accent5"/>
                </a:solidFill>
              </a:rPr>
              <a:t>Exponents: 1, 1/2, 1/3, </a:t>
            </a:r>
            <a:r>
              <a:rPr lang="en" sz="1550">
                <a:solidFill>
                  <a:schemeClr val="accent5"/>
                </a:solidFill>
              </a:rPr>
              <a:t>1/4</a:t>
            </a:r>
            <a:r>
              <a:rPr lang="en" sz="1550">
                <a:solidFill>
                  <a:schemeClr val="accent5"/>
                </a:solidFill>
              </a:rPr>
              <a:t>, 1/5</a:t>
            </a:r>
            <a:endParaRPr sz="1550">
              <a:solidFill>
                <a:schemeClr val="accent5"/>
              </a:solidFill>
            </a:endParaRPr>
          </a:p>
        </p:txBody>
      </p:sp>
      <p:pic>
        <p:nvPicPr>
          <p:cNvPr id="247" name="Google Shape;247;p36"/>
          <p:cNvPicPr preferRelativeResize="0"/>
          <p:nvPr/>
        </p:nvPicPr>
        <p:blipFill>
          <a:blip r:embed="rId3">
            <a:alphaModFix/>
          </a:blip>
          <a:stretch>
            <a:fillRect/>
          </a:stretch>
        </p:blipFill>
        <p:spPr>
          <a:xfrm>
            <a:off x="4838978" y="735638"/>
            <a:ext cx="3705900" cy="3700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type="title"/>
          </p:nvPr>
        </p:nvSpPr>
        <p:spPr>
          <a:xfrm>
            <a:off x="490250" y="526350"/>
            <a:ext cx="6124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chemeClr val="accent5"/>
                </a:solidFill>
              </a:rPr>
              <a:t>Live </a:t>
            </a:r>
            <a:r>
              <a:rPr b="1" lang="en">
                <a:solidFill>
                  <a:schemeClr val="accent5"/>
                </a:solidFill>
              </a:rPr>
              <a:t>Demonstration</a:t>
            </a:r>
            <a:endParaRPr b="1">
              <a:solidFill>
                <a:schemeClr val="accent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Where to next?</a:t>
            </a:r>
            <a:endParaRPr/>
          </a:p>
        </p:txBody>
      </p:sp>
      <p:sp>
        <p:nvSpPr>
          <p:cNvPr id="258" name="Google Shape;258;p38"/>
          <p:cNvSpPr txBox="1"/>
          <p:nvPr>
            <p:ph idx="1" type="body"/>
          </p:nvPr>
        </p:nvSpPr>
        <p:spPr>
          <a:xfrm>
            <a:off x="387900" y="1489825"/>
            <a:ext cx="8368200" cy="3599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So far, we’ve only trained the AI against itself. We would like to try playing against it ourselves to look for strategic patterns.</a:t>
            </a:r>
            <a:endParaRPr/>
          </a:p>
          <a:p>
            <a:pPr indent="-342900" lvl="0" marL="457200" rtl="0" algn="l">
              <a:spcBef>
                <a:spcPts val="0"/>
              </a:spcBef>
              <a:spcAft>
                <a:spcPts val="0"/>
              </a:spcAft>
              <a:buSzPts val="1800"/>
              <a:buChar char="●"/>
            </a:pPr>
            <a:r>
              <a:rPr lang="en"/>
              <a:t>We could try training on more informative game states (pairs of previous moves, for example), though this may require more computing memory.</a:t>
            </a:r>
            <a:endParaRPr/>
          </a:p>
          <a:p>
            <a:pPr indent="-342900" lvl="0" marL="457200" rtl="0" algn="l">
              <a:spcBef>
                <a:spcPts val="0"/>
              </a:spcBef>
              <a:spcAft>
                <a:spcPts val="0"/>
              </a:spcAft>
              <a:buSzPts val="1800"/>
              <a:buChar char="●"/>
            </a:pPr>
            <a:r>
              <a:rPr lang="en"/>
              <a:t>More research on other AI models (AlphaGo, Monte Carlo Tree Search) and human-developed strategies.</a:t>
            </a:r>
            <a:endParaRPr/>
          </a:p>
          <a:p>
            <a:pPr indent="-342900" lvl="0" marL="457200" rtl="0" algn="l">
              <a:spcBef>
                <a:spcPts val="0"/>
              </a:spcBef>
              <a:spcAft>
                <a:spcPts val="0"/>
              </a:spcAft>
              <a:buSzPts val="1800"/>
              <a:buChar char="●"/>
            </a:pPr>
            <a:r>
              <a:rPr lang="en"/>
              <a:t>Bake certain strategies into the model and see how it builds off them (forcing sequences of moves at the beginning). </a:t>
            </a:r>
            <a:endParaRPr sz="2400">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Sources</a:t>
            </a:r>
            <a:endParaRPr/>
          </a:p>
        </p:txBody>
      </p:sp>
      <p:sp>
        <p:nvSpPr>
          <p:cNvPr id="264" name="Google Shape;264;p39"/>
          <p:cNvSpPr txBox="1"/>
          <p:nvPr>
            <p:ph idx="1" type="body"/>
          </p:nvPr>
        </p:nvSpPr>
        <p:spPr>
          <a:xfrm>
            <a:off x="387900" y="1361125"/>
            <a:ext cx="8368200" cy="35937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2400"/>
              <a:t>HexWiki, Hexwiki.net. (2023). https://www.hexwiki.net/index.php/Main_Page.</a:t>
            </a:r>
            <a:endParaRPr sz="2400"/>
          </a:p>
          <a:p>
            <a:pPr indent="0" lvl="0" marL="0" rtl="0" algn="l">
              <a:spcBef>
                <a:spcPts val="1200"/>
              </a:spcBef>
              <a:spcAft>
                <a:spcPts val="0"/>
              </a:spcAft>
              <a:buNone/>
            </a:pPr>
            <a:r>
              <a:rPr lang="en" sz="2400"/>
              <a:t>AlphaGo, Google DeepMind. (2024). https://deepmind.google/research/breakthroughs/alphago/.</a:t>
            </a:r>
            <a:endParaRPr sz="2400"/>
          </a:p>
          <a:p>
            <a:pPr indent="0" lvl="0" marL="0" rtl="0" algn="l">
              <a:spcBef>
                <a:spcPts val="1200"/>
              </a:spcBef>
              <a:spcAft>
                <a:spcPts val="0"/>
              </a:spcAft>
              <a:buNone/>
            </a:pPr>
            <a:r>
              <a:rPr lang="en" sz="2400"/>
              <a:t>GeeksforGeeks, ML | Monte Carlo Tree Search (MCTS), GeeksforGeeks. (2019). https://www.geeksforgeeks.org/ml-monte-carlo-tree-search-mcts/#.</a:t>
            </a:r>
            <a:endParaRPr sz="2400"/>
          </a:p>
          <a:p>
            <a:pPr indent="0" lvl="0" marL="0" rtl="0" algn="l">
              <a:spcBef>
                <a:spcPts val="1200"/>
              </a:spcBef>
              <a:spcAft>
                <a:spcPts val="0"/>
              </a:spcAft>
              <a:buNone/>
            </a:pPr>
            <a:r>
              <a:rPr lang="en" sz="2400"/>
              <a:t>Yang, Jing (2001). https://webdocs.cs.ualberta.ca/~hayward/papers/yang7.pdf.</a:t>
            </a:r>
            <a:endParaRPr sz="2400"/>
          </a:p>
          <a:p>
            <a:pPr indent="0" lvl="0" marL="0" rtl="0" algn="ctr">
              <a:spcBef>
                <a:spcPts val="1200"/>
              </a:spcBef>
              <a:spcAft>
                <a:spcPts val="1200"/>
              </a:spcAft>
              <a:buNone/>
            </a:pPr>
            <a:r>
              <a:rPr lang="en" sz="3045">
                <a:solidFill>
                  <a:schemeClr val="accent5"/>
                </a:solidFill>
              </a:rPr>
              <a:t>Thank you! Any questions or suggestions?</a:t>
            </a:r>
            <a:endParaRPr sz="2445"/>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Two Important Theorems</a:t>
            </a:r>
            <a:endParaRPr/>
          </a:p>
        </p:txBody>
      </p:sp>
      <p:sp>
        <p:nvSpPr>
          <p:cNvPr id="77" name="Google Shape;77;p15"/>
          <p:cNvSpPr txBox="1"/>
          <p:nvPr>
            <p:ph idx="1" type="body"/>
          </p:nvPr>
        </p:nvSpPr>
        <p:spPr>
          <a:xfrm>
            <a:off x="387900" y="1337425"/>
            <a:ext cx="8368200" cy="34650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The Hex Theorem:</a:t>
            </a:r>
            <a:endParaRPr sz="2200"/>
          </a:p>
          <a:p>
            <a:pPr indent="-342900" lvl="1" marL="914400" rtl="0" algn="l">
              <a:spcBef>
                <a:spcPts val="0"/>
              </a:spcBef>
              <a:spcAft>
                <a:spcPts val="0"/>
              </a:spcAft>
              <a:buSzPts val="1800"/>
              <a:buChar char="○"/>
            </a:pPr>
            <a:r>
              <a:rPr lang="en" sz="1800"/>
              <a:t>No matter how the board is filled with Red and Blue, there will always be one and only one player who has connected their respective sides.</a:t>
            </a:r>
            <a:endParaRPr sz="1800"/>
          </a:p>
          <a:p>
            <a:pPr indent="-342900" lvl="1" marL="914400" rtl="0" algn="l">
              <a:spcBef>
                <a:spcPts val="0"/>
              </a:spcBef>
              <a:spcAft>
                <a:spcPts val="0"/>
              </a:spcAft>
              <a:buSzPts val="1800"/>
              <a:buChar char="○"/>
            </a:pPr>
            <a:r>
              <a:rPr lang="en" sz="1800"/>
              <a:t>Last year, we managed to develop our own proof of the Hex Theorem.</a:t>
            </a:r>
            <a:br>
              <a:rPr lang="en" sz="1800"/>
            </a:br>
            <a:endParaRPr sz="1800"/>
          </a:p>
          <a:p>
            <a:pPr indent="-368300" lvl="0" marL="457200" rtl="0" algn="l">
              <a:spcBef>
                <a:spcPts val="0"/>
              </a:spcBef>
              <a:spcAft>
                <a:spcPts val="0"/>
              </a:spcAft>
              <a:buSzPts val="2200"/>
              <a:buChar char="●"/>
            </a:pPr>
            <a:r>
              <a:rPr lang="en" sz="2200"/>
              <a:t>Zermelo’s Theorem:</a:t>
            </a:r>
            <a:endParaRPr sz="2200"/>
          </a:p>
          <a:p>
            <a:pPr indent="-342900" lvl="1" marL="914400" rtl="0" algn="l">
              <a:spcBef>
                <a:spcPts val="0"/>
              </a:spcBef>
              <a:spcAft>
                <a:spcPts val="0"/>
              </a:spcAft>
              <a:buSzPts val="1800"/>
              <a:buChar char="○"/>
            </a:pPr>
            <a:r>
              <a:rPr lang="en" sz="1800"/>
              <a:t>If the game cannot end in a draw, then Zermelo’s theorem implies one of the two players must have a winning strategy.</a:t>
            </a:r>
            <a:endParaRPr sz="1800"/>
          </a:p>
          <a:p>
            <a:pPr indent="0" lvl="0" marL="0" rtl="0" algn="l">
              <a:spcBef>
                <a:spcPts val="1200"/>
              </a:spcBef>
              <a:spcAft>
                <a:spcPts val="1200"/>
              </a:spcAft>
              <a:buNone/>
            </a:pPr>
            <a:r>
              <a:rPr lang="en" sz="2200"/>
              <a:t>Given these, we know one player has a winning strategy for Hex.</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Who Has The Winning Strategy?</a:t>
            </a:r>
            <a:endParaRPr/>
          </a:p>
        </p:txBody>
      </p:sp>
      <p:sp>
        <p:nvSpPr>
          <p:cNvPr id="83" name="Google Shape;83;p16"/>
          <p:cNvSpPr txBox="1"/>
          <p:nvPr>
            <p:ph idx="1" type="body"/>
          </p:nvPr>
        </p:nvSpPr>
        <p:spPr>
          <a:xfrm>
            <a:off x="387900" y="1489824"/>
            <a:ext cx="8368200" cy="1263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“In Hex… starting from an empty n×n board, it can be shown that there exists a winning strategy for the first player. The proof is by contradiction, and </a:t>
            </a:r>
            <a:r>
              <a:rPr i="1" lang="en" sz="2000" u="sng">
                <a:solidFill>
                  <a:schemeClr val="accent5"/>
                </a:solidFill>
              </a:rPr>
              <a:t>nobody knows what the actual winning strategy is.</a:t>
            </a:r>
            <a:r>
              <a:rPr lang="en" sz="2000"/>
              <a:t>”</a:t>
            </a:r>
            <a:endParaRPr sz="2000"/>
          </a:p>
        </p:txBody>
      </p:sp>
      <p:sp>
        <p:nvSpPr>
          <p:cNvPr id="84" name="Google Shape;84;p16"/>
          <p:cNvSpPr txBox="1"/>
          <p:nvPr>
            <p:ph idx="1" type="body"/>
          </p:nvPr>
        </p:nvSpPr>
        <p:spPr>
          <a:xfrm>
            <a:off x="387900" y="2571749"/>
            <a:ext cx="8368200" cy="1263900"/>
          </a:xfrm>
          <a:prstGeom prst="rect">
            <a:avLst/>
          </a:prstGeom>
        </p:spPr>
        <p:txBody>
          <a:bodyPr anchorCtr="0" anchor="t" bIns="91425" lIns="91425" spcFirstLastPara="1" rIns="91425" wrap="square" tIns="91425">
            <a:normAutofit/>
          </a:bodyPr>
          <a:lstStyle/>
          <a:p>
            <a:pPr indent="-355600" lvl="0" marL="457200" rtl="0" algn="r">
              <a:spcBef>
                <a:spcPts val="0"/>
              </a:spcBef>
              <a:spcAft>
                <a:spcPts val="0"/>
              </a:spcAft>
              <a:buSzPts val="2000"/>
              <a:buChar char="-"/>
            </a:pPr>
            <a:r>
              <a:rPr b="1" i="1" lang="en" sz="2000"/>
              <a:t>Hex Wiki</a:t>
            </a:r>
            <a:endParaRPr b="1" i="1" sz="2000"/>
          </a:p>
        </p:txBody>
      </p:sp>
      <p:sp>
        <p:nvSpPr>
          <p:cNvPr id="85" name="Google Shape;85;p16"/>
          <p:cNvSpPr txBox="1"/>
          <p:nvPr>
            <p:ph idx="1" type="body"/>
          </p:nvPr>
        </p:nvSpPr>
        <p:spPr>
          <a:xfrm>
            <a:off x="387900" y="3151002"/>
            <a:ext cx="8368200" cy="14100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Even if we can logically prove that the first player (Red, in our case) has a winning strategy, we cannot specify what the strategy is. </a:t>
            </a:r>
            <a:endParaRPr sz="2000"/>
          </a:p>
          <a:p>
            <a:pPr indent="-355600" lvl="0" marL="457200" rtl="0" algn="l">
              <a:spcBef>
                <a:spcPts val="0"/>
              </a:spcBef>
              <a:spcAft>
                <a:spcPts val="0"/>
              </a:spcAft>
              <a:buSzPts val="2000"/>
              <a:buChar char="●"/>
            </a:pPr>
            <a:r>
              <a:rPr b="1" lang="en" sz="2000"/>
              <a:t>We decided to explore potential strategies using machine learning.</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Building a Machine Learning Algorithm</a:t>
            </a:r>
            <a:endParaRPr/>
          </a:p>
        </p:txBody>
      </p:sp>
      <p:sp>
        <p:nvSpPr>
          <p:cNvPr id="91" name="Google Shape;91;p17"/>
          <p:cNvSpPr txBox="1"/>
          <p:nvPr>
            <p:ph idx="1" type="body"/>
          </p:nvPr>
        </p:nvSpPr>
        <p:spPr>
          <a:xfrm>
            <a:off x="387900" y="1337425"/>
            <a:ext cx="8368200" cy="3465000"/>
          </a:xfrm>
          <a:prstGeom prst="rect">
            <a:avLst/>
          </a:prstGeom>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AutoNum type="arabicPeriod"/>
            </a:pPr>
            <a:r>
              <a:rPr lang="en" sz="2200"/>
              <a:t>Make a simulation of Hex so that players can make moves and the winner can be determined.</a:t>
            </a:r>
            <a:endParaRPr sz="2200"/>
          </a:p>
          <a:p>
            <a:pPr indent="-368300" lvl="0" marL="457200" rtl="0" algn="l">
              <a:lnSpc>
                <a:spcPct val="115000"/>
              </a:lnSpc>
              <a:spcBef>
                <a:spcPts val="0"/>
              </a:spcBef>
              <a:spcAft>
                <a:spcPts val="0"/>
              </a:spcAft>
              <a:buSzPts val="2200"/>
              <a:buAutoNum type="arabicPeriod"/>
            </a:pPr>
            <a:r>
              <a:rPr lang="en" sz="2200"/>
              <a:t>Simulate games in which moves are made randomly.</a:t>
            </a:r>
            <a:endParaRPr sz="2200"/>
          </a:p>
          <a:p>
            <a:pPr indent="-368300" lvl="0" marL="457200" rtl="0" algn="l">
              <a:lnSpc>
                <a:spcPct val="115000"/>
              </a:lnSpc>
              <a:spcBef>
                <a:spcPts val="0"/>
              </a:spcBef>
              <a:spcAft>
                <a:spcPts val="0"/>
              </a:spcAft>
              <a:buSzPts val="2200"/>
              <a:buAutoNum type="arabicPeriod"/>
            </a:pPr>
            <a:r>
              <a:rPr lang="en" sz="2200"/>
              <a:t>Use matrices of weights to make certain moves more/less likely for each simulated player.</a:t>
            </a:r>
            <a:endParaRPr sz="2200"/>
          </a:p>
          <a:p>
            <a:pPr indent="-368300" lvl="0" marL="457200" rtl="0" algn="l">
              <a:lnSpc>
                <a:spcPct val="115000"/>
              </a:lnSpc>
              <a:spcBef>
                <a:spcPts val="0"/>
              </a:spcBef>
              <a:spcAft>
                <a:spcPts val="0"/>
              </a:spcAft>
              <a:buSzPts val="2200"/>
              <a:buAutoNum type="arabicPeriod"/>
            </a:pPr>
            <a:r>
              <a:rPr lang="en" sz="2200"/>
              <a:t>Adjust weights according to who wins/loses each simulation.</a:t>
            </a:r>
            <a:endParaRPr sz="2200"/>
          </a:p>
          <a:p>
            <a:pPr indent="-368300" lvl="0" marL="457200" rtl="0" algn="l">
              <a:lnSpc>
                <a:spcPct val="115000"/>
              </a:lnSpc>
              <a:spcBef>
                <a:spcPts val="0"/>
              </a:spcBef>
              <a:spcAft>
                <a:spcPts val="0"/>
              </a:spcAft>
              <a:buSzPts val="2200"/>
              <a:buAutoNum type="arabicPeriod"/>
            </a:pPr>
            <a:r>
              <a:rPr lang="en" sz="2200"/>
              <a:t>Use adjusted weights in subsequent simulations. </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55227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Random Simulations</a:t>
            </a:r>
            <a:endParaRPr/>
          </a:p>
        </p:txBody>
      </p:sp>
      <p:sp>
        <p:nvSpPr>
          <p:cNvPr id="97" name="Google Shape;97;p18"/>
          <p:cNvSpPr txBox="1"/>
          <p:nvPr/>
        </p:nvSpPr>
        <p:spPr>
          <a:xfrm>
            <a:off x="460450" y="1489475"/>
            <a:ext cx="5189400" cy="3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To the right are two graphs of Red’s win rate over time if each move is determined randomly.</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The higher the line, the more red is winning. The lower the line, the more blue is winning.</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The top graph is on a 7x7 board. Red’s win rate fluctuates between 50% and 60%, </a:t>
            </a:r>
            <a:r>
              <a:rPr lang="en" sz="1800">
                <a:solidFill>
                  <a:schemeClr val="accent5"/>
                </a:solidFill>
                <a:latin typeface="Roboto"/>
                <a:ea typeface="Roboto"/>
                <a:cs typeface="Roboto"/>
                <a:sym typeface="Roboto"/>
              </a:rPr>
              <a:t>indicating a slight advantage</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The bottom graph is on an 8x8 board. Red’s win rate hovers around 50%, </a:t>
            </a:r>
            <a:r>
              <a:rPr lang="en" sz="1800">
                <a:solidFill>
                  <a:schemeClr val="accent5"/>
                </a:solidFill>
                <a:latin typeface="Roboto"/>
                <a:ea typeface="Roboto"/>
                <a:cs typeface="Roboto"/>
                <a:sym typeface="Roboto"/>
              </a:rPr>
              <a:t>indicating no advantage</a:t>
            </a: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p:txBody>
      </p:sp>
      <p:pic>
        <p:nvPicPr>
          <p:cNvPr id="98" name="Google Shape;98;p18"/>
          <p:cNvPicPr preferRelativeResize="0"/>
          <p:nvPr/>
        </p:nvPicPr>
        <p:blipFill>
          <a:blip r:embed="rId3">
            <a:alphaModFix/>
          </a:blip>
          <a:stretch>
            <a:fillRect/>
          </a:stretch>
        </p:blipFill>
        <p:spPr>
          <a:xfrm>
            <a:off x="6075450" y="182800"/>
            <a:ext cx="2305476" cy="2302374"/>
          </a:xfrm>
          <a:prstGeom prst="rect">
            <a:avLst/>
          </a:prstGeom>
          <a:noFill/>
          <a:ln>
            <a:noFill/>
          </a:ln>
        </p:spPr>
      </p:pic>
      <p:pic>
        <p:nvPicPr>
          <p:cNvPr id="99" name="Google Shape;99;p18"/>
          <p:cNvPicPr preferRelativeResize="0"/>
          <p:nvPr/>
        </p:nvPicPr>
        <p:blipFill>
          <a:blip r:embed="rId4">
            <a:alphaModFix/>
          </a:blip>
          <a:stretch>
            <a:fillRect/>
          </a:stretch>
        </p:blipFill>
        <p:spPr>
          <a:xfrm>
            <a:off x="6075450" y="2655225"/>
            <a:ext cx="2305475" cy="2305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43878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Weight Distributions</a:t>
            </a:r>
            <a:endParaRPr/>
          </a:p>
        </p:txBody>
      </p:sp>
      <p:sp>
        <p:nvSpPr>
          <p:cNvPr id="105" name="Google Shape;105;p19"/>
          <p:cNvSpPr txBox="1"/>
          <p:nvPr>
            <p:ph idx="1" type="body"/>
          </p:nvPr>
        </p:nvSpPr>
        <p:spPr>
          <a:xfrm>
            <a:off x="387900" y="1489825"/>
            <a:ext cx="4184100" cy="357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We can represent an nxn Hex board with an nxn matrix “W”.</a:t>
            </a:r>
            <a:endParaRPr sz="1600"/>
          </a:p>
          <a:p>
            <a:pPr indent="0" lvl="0" marL="0" rtl="0" algn="l">
              <a:spcBef>
                <a:spcPts val="1200"/>
              </a:spcBef>
              <a:spcAft>
                <a:spcPts val="0"/>
              </a:spcAft>
              <a:buNone/>
            </a:pPr>
            <a:r>
              <a:rPr lang="en" sz="1600"/>
              <a:t>Each entry in W represents a weight associated with a corresponding tile. The larger </a:t>
            </a:r>
            <a:r>
              <a:rPr lang="en" sz="1600"/>
              <a:t>the</a:t>
            </a:r>
            <a:r>
              <a:rPr lang="en" sz="1600"/>
              <a:t> weight, the more likely the algorithm is to select that tile as its next move.</a:t>
            </a:r>
            <a:endParaRPr sz="1600"/>
          </a:p>
          <a:p>
            <a:pPr indent="0" lvl="0" marL="0" rtl="0" algn="l">
              <a:spcBef>
                <a:spcPts val="1200"/>
              </a:spcBef>
              <a:spcAft>
                <a:spcPts val="0"/>
              </a:spcAft>
              <a:buNone/>
            </a:pPr>
            <a:r>
              <a:rPr lang="en" sz="1600"/>
              <a:t>The probability of some move (i , j) is equal to its weight divided by the sum of weights.</a:t>
            </a:r>
            <a:endParaRPr sz="1600"/>
          </a:p>
          <a:p>
            <a:pPr indent="0" lvl="0" marL="0" rtl="0" algn="l">
              <a:spcBef>
                <a:spcPts val="1200"/>
              </a:spcBef>
              <a:spcAft>
                <a:spcPts val="1200"/>
              </a:spcAft>
              <a:buNone/>
            </a:pPr>
            <a:r>
              <a:rPr b="1" lang="en" sz="1600">
                <a:solidFill>
                  <a:schemeClr val="accent5"/>
                </a:solidFill>
              </a:rPr>
              <a:t>P(move(i , j)) = W</a:t>
            </a:r>
            <a:r>
              <a:rPr b="1" baseline="-25000" lang="en" sz="1600">
                <a:solidFill>
                  <a:schemeClr val="accent5"/>
                </a:solidFill>
              </a:rPr>
              <a:t>(i , j)</a:t>
            </a:r>
            <a:r>
              <a:rPr b="1" lang="en" sz="1600">
                <a:solidFill>
                  <a:schemeClr val="accent5"/>
                </a:solidFill>
              </a:rPr>
              <a:t> / Sum(W)</a:t>
            </a:r>
            <a:endParaRPr b="1" sz="1600">
              <a:solidFill>
                <a:schemeClr val="accent5"/>
              </a:solidFill>
            </a:endParaRPr>
          </a:p>
        </p:txBody>
      </p:sp>
      <p:pic>
        <p:nvPicPr>
          <p:cNvPr id="106" name="Google Shape;106;p19"/>
          <p:cNvPicPr preferRelativeResize="0"/>
          <p:nvPr/>
        </p:nvPicPr>
        <p:blipFill>
          <a:blip r:embed="rId3">
            <a:alphaModFix/>
          </a:blip>
          <a:stretch>
            <a:fillRect/>
          </a:stretch>
        </p:blipFill>
        <p:spPr>
          <a:xfrm>
            <a:off x="5447219" y="1229021"/>
            <a:ext cx="2977149" cy="1846134"/>
          </a:xfrm>
          <a:prstGeom prst="rect">
            <a:avLst/>
          </a:prstGeom>
          <a:noFill/>
          <a:ln>
            <a:noFill/>
          </a:ln>
        </p:spPr>
      </p:pic>
      <p:pic>
        <p:nvPicPr>
          <p:cNvPr id="107" name="Google Shape;107;p19"/>
          <p:cNvPicPr preferRelativeResize="0"/>
          <p:nvPr/>
        </p:nvPicPr>
        <p:blipFill>
          <a:blip r:embed="rId4">
            <a:alphaModFix/>
          </a:blip>
          <a:stretch>
            <a:fillRect/>
          </a:stretch>
        </p:blipFill>
        <p:spPr>
          <a:xfrm>
            <a:off x="5447219" y="74280"/>
            <a:ext cx="2977149" cy="1009711"/>
          </a:xfrm>
          <a:prstGeom prst="rect">
            <a:avLst/>
          </a:prstGeom>
          <a:noFill/>
          <a:ln>
            <a:noFill/>
          </a:ln>
        </p:spPr>
      </p:pic>
      <p:sp>
        <p:nvSpPr>
          <p:cNvPr id="108" name="Google Shape;108;p19"/>
          <p:cNvSpPr/>
          <p:nvPr/>
        </p:nvSpPr>
        <p:spPr>
          <a:xfrm>
            <a:off x="5798437" y="1509515"/>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1</a:t>
            </a:r>
            <a:endParaRPr b="1" sz="1200">
              <a:latin typeface="Roboto"/>
              <a:ea typeface="Roboto"/>
              <a:cs typeface="Roboto"/>
              <a:sym typeface="Roboto"/>
            </a:endParaRPr>
          </a:p>
        </p:txBody>
      </p:sp>
      <p:sp>
        <p:nvSpPr>
          <p:cNvPr id="109" name="Google Shape;109;p19"/>
          <p:cNvSpPr/>
          <p:nvPr/>
        </p:nvSpPr>
        <p:spPr>
          <a:xfrm>
            <a:off x="6395936" y="1509515"/>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2</a:t>
            </a:r>
            <a:endParaRPr b="1" sz="1200">
              <a:latin typeface="Roboto"/>
              <a:ea typeface="Roboto"/>
              <a:cs typeface="Roboto"/>
              <a:sym typeface="Roboto"/>
            </a:endParaRPr>
          </a:p>
        </p:txBody>
      </p:sp>
      <p:sp>
        <p:nvSpPr>
          <p:cNvPr id="110" name="Google Shape;110;p19"/>
          <p:cNvSpPr/>
          <p:nvPr/>
        </p:nvSpPr>
        <p:spPr>
          <a:xfrm>
            <a:off x="7008686" y="1509515"/>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4</a:t>
            </a:r>
            <a:endParaRPr b="1" sz="1200">
              <a:latin typeface="Roboto"/>
              <a:ea typeface="Roboto"/>
              <a:cs typeface="Roboto"/>
              <a:sym typeface="Roboto"/>
            </a:endParaRPr>
          </a:p>
        </p:txBody>
      </p:sp>
      <p:sp>
        <p:nvSpPr>
          <p:cNvPr id="111" name="Google Shape;111;p19"/>
          <p:cNvSpPr/>
          <p:nvPr/>
        </p:nvSpPr>
        <p:spPr>
          <a:xfrm>
            <a:off x="6097034" y="195390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3</a:t>
            </a:r>
            <a:endParaRPr b="1" sz="1200">
              <a:latin typeface="Roboto"/>
              <a:ea typeface="Roboto"/>
              <a:cs typeface="Roboto"/>
              <a:sym typeface="Roboto"/>
            </a:endParaRPr>
          </a:p>
        </p:txBody>
      </p:sp>
      <p:sp>
        <p:nvSpPr>
          <p:cNvPr id="112" name="Google Shape;112;p19"/>
          <p:cNvSpPr/>
          <p:nvPr/>
        </p:nvSpPr>
        <p:spPr>
          <a:xfrm>
            <a:off x="6694534" y="195390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5</a:t>
            </a:r>
            <a:endParaRPr b="1" sz="1200">
              <a:latin typeface="Roboto"/>
              <a:ea typeface="Roboto"/>
              <a:cs typeface="Roboto"/>
              <a:sym typeface="Roboto"/>
            </a:endParaRPr>
          </a:p>
        </p:txBody>
      </p:sp>
      <p:sp>
        <p:nvSpPr>
          <p:cNvPr id="113" name="Google Shape;113;p19"/>
          <p:cNvSpPr/>
          <p:nvPr/>
        </p:nvSpPr>
        <p:spPr>
          <a:xfrm>
            <a:off x="7307283" y="195390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3</a:t>
            </a:r>
            <a:endParaRPr b="1" sz="1200">
              <a:latin typeface="Roboto"/>
              <a:ea typeface="Roboto"/>
              <a:cs typeface="Roboto"/>
              <a:sym typeface="Roboto"/>
            </a:endParaRPr>
          </a:p>
        </p:txBody>
      </p:sp>
      <p:sp>
        <p:nvSpPr>
          <p:cNvPr id="114" name="Google Shape;114;p19"/>
          <p:cNvSpPr/>
          <p:nvPr/>
        </p:nvSpPr>
        <p:spPr>
          <a:xfrm>
            <a:off x="6403257" y="241354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4</a:t>
            </a:r>
            <a:endParaRPr b="1" sz="1200">
              <a:latin typeface="Roboto"/>
              <a:ea typeface="Roboto"/>
              <a:cs typeface="Roboto"/>
              <a:sym typeface="Roboto"/>
            </a:endParaRPr>
          </a:p>
        </p:txBody>
      </p:sp>
      <p:sp>
        <p:nvSpPr>
          <p:cNvPr id="115" name="Google Shape;115;p19"/>
          <p:cNvSpPr/>
          <p:nvPr/>
        </p:nvSpPr>
        <p:spPr>
          <a:xfrm>
            <a:off x="7000756" y="241354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2</a:t>
            </a:r>
            <a:endParaRPr b="1" sz="1200">
              <a:latin typeface="Roboto"/>
              <a:ea typeface="Roboto"/>
              <a:cs typeface="Roboto"/>
              <a:sym typeface="Roboto"/>
            </a:endParaRPr>
          </a:p>
        </p:txBody>
      </p:sp>
      <p:sp>
        <p:nvSpPr>
          <p:cNvPr id="116" name="Google Shape;116;p19"/>
          <p:cNvSpPr/>
          <p:nvPr/>
        </p:nvSpPr>
        <p:spPr>
          <a:xfrm>
            <a:off x="7613505" y="2413544"/>
            <a:ext cx="358500" cy="358500"/>
          </a:xfrm>
          <a:prstGeom prst="ellipse">
            <a:avLst/>
          </a:prstGeom>
          <a:solidFill>
            <a:schemeClr val="dk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1</a:t>
            </a:r>
            <a:endParaRPr b="1" sz="1200">
              <a:latin typeface="Roboto"/>
              <a:ea typeface="Roboto"/>
              <a:cs typeface="Roboto"/>
              <a:sym typeface="Roboto"/>
            </a:endParaRPr>
          </a:p>
        </p:txBody>
      </p:sp>
      <p:pic>
        <p:nvPicPr>
          <p:cNvPr id="117" name="Google Shape;117;p19"/>
          <p:cNvPicPr preferRelativeResize="0"/>
          <p:nvPr/>
        </p:nvPicPr>
        <p:blipFill>
          <a:blip r:embed="rId3">
            <a:alphaModFix/>
          </a:blip>
          <a:stretch>
            <a:fillRect/>
          </a:stretch>
        </p:blipFill>
        <p:spPr>
          <a:xfrm>
            <a:off x="5447219" y="3220196"/>
            <a:ext cx="2977149" cy="1846134"/>
          </a:xfrm>
          <a:prstGeom prst="rect">
            <a:avLst/>
          </a:prstGeom>
          <a:noFill/>
          <a:ln>
            <a:noFill/>
          </a:ln>
        </p:spPr>
      </p:pic>
      <p:sp>
        <p:nvSpPr>
          <p:cNvPr id="118" name="Google Shape;118;p19"/>
          <p:cNvSpPr txBox="1"/>
          <p:nvPr/>
        </p:nvSpPr>
        <p:spPr>
          <a:xfrm>
            <a:off x="6580225" y="3964013"/>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20%</a:t>
            </a:r>
            <a:endParaRPr b="1" sz="1500">
              <a:solidFill>
                <a:srgbClr val="252525"/>
              </a:solidFill>
              <a:latin typeface="Roboto"/>
              <a:ea typeface="Roboto"/>
              <a:cs typeface="Roboto"/>
              <a:sym typeface="Roboto"/>
            </a:endParaRPr>
          </a:p>
        </p:txBody>
      </p:sp>
      <p:sp>
        <p:nvSpPr>
          <p:cNvPr id="119" name="Google Shape;119;p19"/>
          <p:cNvSpPr txBox="1"/>
          <p:nvPr/>
        </p:nvSpPr>
        <p:spPr>
          <a:xfrm>
            <a:off x="6894375" y="4414069"/>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8</a:t>
            </a:r>
            <a:r>
              <a:rPr b="1" lang="en" sz="1500">
                <a:solidFill>
                  <a:srgbClr val="252525"/>
                </a:solidFill>
                <a:latin typeface="Roboto"/>
                <a:ea typeface="Roboto"/>
                <a:cs typeface="Roboto"/>
                <a:sym typeface="Roboto"/>
              </a:rPr>
              <a:t>%</a:t>
            </a:r>
            <a:endParaRPr b="1" sz="1500">
              <a:solidFill>
                <a:srgbClr val="252525"/>
              </a:solidFill>
              <a:latin typeface="Roboto"/>
              <a:ea typeface="Roboto"/>
              <a:cs typeface="Roboto"/>
              <a:sym typeface="Roboto"/>
            </a:endParaRPr>
          </a:p>
        </p:txBody>
      </p:sp>
      <p:sp>
        <p:nvSpPr>
          <p:cNvPr id="120" name="Google Shape;120;p19"/>
          <p:cNvSpPr txBox="1"/>
          <p:nvPr/>
        </p:nvSpPr>
        <p:spPr>
          <a:xfrm>
            <a:off x="7499200" y="4414069"/>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4</a:t>
            </a:r>
            <a:r>
              <a:rPr b="1" lang="en" sz="1500">
                <a:solidFill>
                  <a:srgbClr val="252525"/>
                </a:solidFill>
                <a:latin typeface="Roboto"/>
                <a:ea typeface="Roboto"/>
                <a:cs typeface="Roboto"/>
                <a:sym typeface="Roboto"/>
              </a:rPr>
              <a:t>%</a:t>
            </a:r>
            <a:endParaRPr b="1" sz="1500">
              <a:solidFill>
                <a:srgbClr val="252525"/>
              </a:solidFill>
              <a:latin typeface="Roboto"/>
              <a:ea typeface="Roboto"/>
              <a:cs typeface="Roboto"/>
              <a:sym typeface="Roboto"/>
            </a:endParaRPr>
          </a:p>
        </p:txBody>
      </p:sp>
      <p:sp>
        <p:nvSpPr>
          <p:cNvPr id="121" name="Google Shape;121;p19"/>
          <p:cNvSpPr txBox="1"/>
          <p:nvPr/>
        </p:nvSpPr>
        <p:spPr>
          <a:xfrm>
            <a:off x="7192975" y="3964000"/>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12</a:t>
            </a:r>
            <a:r>
              <a:rPr b="1" lang="en" sz="1500">
                <a:solidFill>
                  <a:srgbClr val="252525"/>
                </a:solidFill>
                <a:latin typeface="Roboto"/>
                <a:ea typeface="Roboto"/>
                <a:cs typeface="Roboto"/>
                <a:sym typeface="Roboto"/>
              </a:rPr>
              <a:t>%</a:t>
            </a:r>
            <a:endParaRPr b="1" sz="1500">
              <a:solidFill>
                <a:srgbClr val="252525"/>
              </a:solidFill>
              <a:latin typeface="Roboto"/>
              <a:ea typeface="Roboto"/>
              <a:cs typeface="Roboto"/>
              <a:sym typeface="Roboto"/>
            </a:endParaRPr>
          </a:p>
        </p:txBody>
      </p:sp>
      <p:sp>
        <p:nvSpPr>
          <p:cNvPr id="122" name="Google Shape;122;p19"/>
          <p:cNvSpPr txBox="1"/>
          <p:nvPr/>
        </p:nvSpPr>
        <p:spPr>
          <a:xfrm>
            <a:off x="5982725" y="3964025"/>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12%</a:t>
            </a:r>
            <a:endParaRPr b="1" sz="1500">
              <a:solidFill>
                <a:srgbClr val="252525"/>
              </a:solidFill>
              <a:latin typeface="Roboto"/>
              <a:ea typeface="Roboto"/>
              <a:cs typeface="Roboto"/>
              <a:sym typeface="Roboto"/>
            </a:endParaRPr>
          </a:p>
        </p:txBody>
      </p:sp>
      <p:sp>
        <p:nvSpPr>
          <p:cNvPr id="123" name="Google Shape;123;p19"/>
          <p:cNvSpPr txBox="1"/>
          <p:nvPr/>
        </p:nvSpPr>
        <p:spPr>
          <a:xfrm>
            <a:off x="6281625" y="4414081"/>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16%</a:t>
            </a:r>
            <a:endParaRPr b="1" sz="1500">
              <a:solidFill>
                <a:srgbClr val="252525"/>
              </a:solidFill>
              <a:latin typeface="Roboto"/>
              <a:ea typeface="Roboto"/>
              <a:cs typeface="Roboto"/>
              <a:sym typeface="Roboto"/>
            </a:endParaRPr>
          </a:p>
        </p:txBody>
      </p:sp>
      <p:sp>
        <p:nvSpPr>
          <p:cNvPr id="124" name="Google Shape;124;p19"/>
          <p:cNvSpPr txBox="1"/>
          <p:nvPr/>
        </p:nvSpPr>
        <p:spPr>
          <a:xfrm>
            <a:off x="6894375" y="3494075"/>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16%</a:t>
            </a:r>
            <a:endParaRPr b="1" sz="1500">
              <a:solidFill>
                <a:srgbClr val="252525"/>
              </a:solidFill>
              <a:latin typeface="Roboto"/>
              <a:ea typeface="Roboto"/>
              <a:cs typeface="Roboto"/>
              <a:sym typeface="Roboto"/>
            </a:endParaRPr>
          </a:p>
        </p:txBody>
      </p:sp>
      <p:sp>
        <p:nvSpPr>
          <p:cNvPr id="125" name="Google Shape;125;p19"/>
          <p:cNvSpPr txBox="1"/>
          <p:nvPr/>
        </p:nvSpPr>
        <p:spPr>
          <a:xfrm>
            <a:off x="6281625" y="3494125"/>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8</a:t>
            </a:r>
            <a:r>
              <a:rPr b="1" lang="en" sz="1500">
                <a:solidFill>
                  <a:srgbClr val="252525"/>
                </a:solidFill>
                <a:latin typeface="Roboto"/>
                <a:ea typeface="Roboto"/>
                <a:cs typeface="Roboto"/>
                <a:sym typeface="Roboto"/>
              </a:rPr>
              <a:t>%</a:t>
            </a:r>
            <a:endParaRPr b="1" sz="1500">
              <a:solidFill>
                <a:srgbClr val="252525"/>
              </a:solidFill>
              <a:latin typeface="Roboto"/>
              <a:ea typeface="Roboto"/>
              <a:cs typeface="Roboto"/>
              <a:sym typeface="Roboto"/>
            </a:endParaRPr>
          </a:p>
        </p:txBody>
      </p:sp>
      <p:sp>
        <p:nvSpPr>
          <p:cNvPr id="126" name="Google Shape;126;p19"/>
          <p:cNvSpPr txBox="1"/>
          <p:nvPr/>
        </p:nvSpPr>
        <p:spPr>
          <a:xfrm>
            <a:off x="5668875" y="3494125"/>
            <a:ext cx="587100" cy="35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252525"/>
                </a:solidFill>
                <a:latin typeface="Roboto"/>
                <a:ea typeface="Roboto"/>
                <a:cs typeface="Roboto"/>
                <a:sym typeface="Roboto"/>
              </a:rPr>
              <a:t>4</a:t>
            </a:r>
            <a:r>
              <a:rPr b="1" lang="en" sz="1500">
                <a:solidFill>
                  <a:srgbClr val="252525"/>
                </a:solidFill>
                <a:latin typeface="Roboto"/>
                <a:ea typeface="Roboto"/>
                <a:cs typeface="Roboto"/>
                <a:sym typeface="Roboto"/>
              </a:rPr>
              <a:t>%</a:t>
            </a:r>
            <a:endParaRPr b="1" sz="1500">
              <a:solidFill>
                <a:srgbClr val="252525"/>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Weight Distributions Continued</a:t>
            </a:r>
            <a:endParaRPr/>
          </a:p>
        </p:txBody>
      </p:sp>
      <p:sp>
        <p:nvSpPr>
          <p:cNvPr id="132" name="Google Shape;132;p20"/>
          <p:cNvSpPr txBox="1"/>
          <p:nvPr>
            <p:ph idx="1" type="body"/>
          </p:nvPr>
        </p:nvSpPr>
        <p:spPr>
          <a:xfrm>
            <a:off x="387900" y="1489825"/>
            <a:ext cx="3977700" cy="357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Assign each player their own matrix: </a:t>
            </a:r>
            <a:br>
              <a:rPr lang="en"/>
            </a:br>
            <a:r>
              <a:rPr lang="en"/>
              <a:t>Red = W</a:t>
            </a:r>
            <a:r>
              <a:rPr baseline="-25000" lang="en"/>
              <a:t>R</a:t>
            </a:r>
            <a:r>
              <a:rPr lang="en"/>
              <a:t>, Blue = W</a:t>
            </a:r>
            <a:r>
              <a:rPr baseline="-25000" lang="en"/>
              <a:t>B</a:t>
            </a:r>
            <a:br>
              <a:rPr lang="en"/>
            </a:br>
            <a:br>
              <a:rPr lang="en"/>
            </a:br>
            <a:r>
              <a:rPr lang="en"/>
              <a:t>Furthermore, each player should have one matrix for each game state.</a:t>
            </a:r>
            <a:endParaRPr/>
          </a:p>
          <a:p>
            <a:pPr indent="0" lvl="0" marL="0" rtl="0" algn="l">
              <a:spcBef>
                <a:spcPts val="1200"/>
              </a:spcBef>
              <a:spcAft>
                <a:spcPts val="1200"/>
              </a:spcAft>
              <a:buNone/>
            </a:pPr>
            <a:r>
              <a:rPr lang="en"/>
              <a:t>We trained our algorithm with two simple types of game states: turn number and previous move.</a:t>
            </a:r>
            <a:endParaRPr/>
          </a:p>
        </p:txBody>
      </p:sp>
      <p:pic>
        <p:nvPicPr>
          <p:cNvPr id="133" name="Google Shape;133;p20"/>
          <p:cNvPicPr preferRelativeResize="0"/>
          <p:nvPr/>
        </p:nvPicPr>
        <p:blipFill>
          <a:blip r:embed="rId3">
            <a:alphaModFix/>
          </a:blip>
          <a:stretch>
            <a:fillRect/>
          </a:stretch>
        </p:blipFill>
        <p:spPr>
          <a:xfrm>
            <a:off x="4518000" y="1144125"/>
            <a:ext cx="4473600" cy="31323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Adjusting Weights</a:t>
            </a:r>
            <a:endParaRPr/>
          </a:p>
        </p:txBody>
      </p:sp>
      <p:sp>
        <p:nvSpPr>
          <p:cNvPr id="139" name="Google Shape;139;p21"/>
          <p:cNvSpPr txBox="1"/>
          <p:nvPr>
            <p:ph idx="1" type="body"/>
          </p:nvPr>
        </p:nvSpPr>
        <p:spPr>
          <a:xfrm>
            <a:off x="387900" y="1489825"/>
            <a:ext cx="3977700" cy="357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After each move, the game state and the corresponding move are stored.</a:t>
            </a:r>
            <a:endParaRPr/>
          </a:p>
          <a:p>
            <a:pPr indent="0" lvl="0" marL="0" rtl="0" algn="l">
              <a:spcBef>
                <a:spcPts val="1200"/>
              </a:spcBef>
              <a:spcAft>
                <a:spcPts val="0"/>
              </a:spcAft>
              <a:buNone/>
            </a:pPr>
            <a:r>
              <a:rPr lang="en"/>
              <a:t>Once a game ends, the weights for the winner’s moves on each game state are increased while the loser’s are decreased.</a:t>
            </a:r>
            <a:endParaRPr/>
          </a:p>
          <a:p>
            <a:pPr indent="0" lvl="0" marL="0" rtl="0" algn="l">
              <a:spcBef>
                <a:spcPts val="1200"/>
              </a:spcBef>
              <a:spcAft>
                <a:spcPts val="1200"/>
              </a:spcAft>
              <a:buNone/>
            </a:pPr>
            <a:r>
              <a:rPr lang="en"/>
              <a:t>Winning decisions become more likely, losing decisions less likely.</a:t>
            </a:r>
            <a:endParaRPr/>
          </a:p>
        </p:txBody>
      </p:sp>
      <p:pic>
        <p:nvPicPr>
          <p:cNvPr id="140" name="Google Shape;140;p21"/>
          <p:cNvPicPr preferRelativeResize="0"/>
          <p:nvPr/>
        </p:nvPicPr>
        <p:blipFill>
          <a:blip r:embed="rId3">
            <a:alphaModFix/>
          </a:blip>
          <a:stretch>
            <a:fillRect/>
          </a:stretch>
        </p:blipFill>
        <p:spPr>
          <a:xfrm>
            <a:off x="4597671" y="560071"/>
            <a:ext cx="4158425" cy="2794450"/>
          </a:xfrm>
          <a:prstGeom prst="rect">
            <a:avLst/>
          </a:prstGeom>
          <a:noFill/>
          <a:ln>
            <a:noFill/>
          </a:ln>
        </p:spPr>
      </p:pic>
      <p:pic>
        <p:nvPicPr>
          <p:cNvPr id="141" name="Google Shape;141;p21"/>
          <p:cNvPicPr preferRelativeResize="0"/>
          <p:nvPr/>
        </p:nvPicPr>
        <p:blipFill>
          <a:blip r:embed="rId4">
            <a:alphaModFix/>
          </a:blip>
          <a:stretch>
            <a:fillRect/>
          </a:stretch>
        </p:blipFill>
        <p:spPr>
          <a:xfrm>
            <a:off x="6124825" y="1113296"/>
            <a:ext cx="2568526" cy="1688000"/>
          </a:xfrm>
          <a:prstGeom prst="rect">
            <a:avLst/>
          </a:prstGeom>
          <a:noFill/>
          <a:ln>
            <a:noFill/>
          </a:ln>
        </p:spPr>
      </p:pic>
      <p:sp>
        <p:nvSpPr>
          <p:cNvPr id="142" name="Google Shape;142;p21"/>
          <p:cNvSpPr txBox="1"/>
          <p:nvPr/>
        </p:nvSpPr>
        <p:spPr>
          <a:xfrm>
            <a:off x="6878325" y="2542750"/>
            <a:ext cx="835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43" name="Google Shape;143;p21"/>
          <p:cNvSpPr txBox="1"/>
          <p:nvPr/>
        </p:nvSpPr>
        <p:spPr>
          <a:xfrm>
            <a:off x="4597675" y="3529475"/>
            <a:ext cx="4270500" cy="1371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800">
                <a:solidFill>
                  <a:schemeClr val="accent5"/>
                </a:solidFill>
                <a:latin typeface="Roboto"/>
                <a:ea typeface="Roboto"/>
                <a:cs typeface="Roboto"/>
                <a:sym typeface="Roboto"/>
              </a:rPr>
              <a:t>W</a:t>
            </a:r>
            <a:r>
              <a:rPr b="1" baseline="-25000" lang="en" sz="1800">
                <a:solidFill>
                  <a:schemeClr val="accent5"/>
                </a:solidFill>
                <a:latin typeface="Roboto"/>
                <a:ea typeface="Roboto"/>
                <a:cs typeface="Roboto"/>
                <a:sym typeface="Roboto"/>
              </a:rPr>
              <a:t>R(2,2)</a:t>
            </a:r>
            <a:r>
              <a:rPr b="1" lang="en" sz="1800">
                <a:solidFill>
                  <a:schemeClr val="accent5"/>
                </a:solidFill>
                <a:latin typeface="Roboto"/>
                <a:ea typeface="Roboto"/>
                <a:cs typeface="Roboto"/>
                <a:sym typeface="Roboto"/>
              </a:rPr>
              <a:t>[1] *= 1.02	W</a:t>
            </a:r>
            <a:r>
              <a:rPr b="1" baseline="-25000" lang="en" sz="1800">
                <a:solidFill>
                  <a:schemeClr val="accent5"/>
                </a:solidFill>
                <a:latin typeface="Roboto"/>
                <a:ea typeface="Roboto"/>
                <a:cs typeface="Roboto"/>
                <a:sym typeface="Roboto"/>
              </a:rPr>
              <a:t>B(1,2)</a:t>
            </a:r>
            <a:r>
              <a:rPr b="1" lang="en" sz="1800">
                <a:solidFill>
                  <a:schemeClr val="accent5"/>
                </a:solidFill>
                <a:latin typeface="Roboto"/>
                <a:ea typeface="Roboto"/>
                <a:cs typeface="Roboto"/>
                <a:sym typeface="Roboto"/>
              </a:rPr>
              <a:t>[1] *= 0.98</a:t>
            </a:r>
            <a:endParaRPr b="1" sz="1800">
              <a:solidFill>
                <a:schemeClr val="accent5"/>
              </a:solidFill>
              <a:latin typeface="Roboto"/>
              <a:ea typeface="Roboto"/>
              <a:cs typeface="Roboto"/>
              <a:sym typeface="Roboto"/>
            </a:endParaRPr>
          </a:p>
          <a:p>
            <a:pPr indent="0" lvl="0" marL="0" rtl="0" algn="l">
              <a:lnSpc>
                <a:spcPct val="150000"/>
              </a:lnSpc>
              <a:spcBef>
                <a:spcPts val="0"/>
              </a:spcBef>
              <a:spcAft>
                <a:spcPts val="0"/>
              </a:spcAft>
              <a:buNone/>
            </a:pPr>
            <a:r>
              <a:rPr b="1" lang="en" sz="1800">
                <a:solidFill>
                  <a:schemeClr val="accent5"/>
                </a:solidFill>
                <a:latin typeface="Roboto"/>
                <a:ea typeface="Roboto"/>
                <a:cs typeface="Roboto"/>
                <a:sym typeface="Roboto"/>
              </a:rPr>
              <a:t>W</a:t>
            </a:r>
            <a:r>
              <a:rPr b="1" baseline="-25000" lang="en" sz="1800">
                <a:solidFill>
                  <a:schemeClr val="accent5"/>
                </a:solidFill>
                <a:latin typeface="Roboto"/>
                <a:ea typeface="Roboto"/>
                <a:cs typeface="Roboto"/>
                <a:sym typeface="Roboto"/>
              </a:rPr>
              <a:t>R(1,3)</a:t>
            </a:r>
            <a:r>
              <a:rPr b="1" lang="en" sz="1800">
                <a:solidFill>
                  <a:schemeClr val="accent5"/>
                </a:solidFill>
                <a:latin typeface="Roboto"/>
                <a:ea typeface="Roboto"/>
                <a:cs typeface="Roboto"/>
                <a:sym typeface="Roboto"/>
              </a:rPr>
              <a:t>[2] *= 1.02	W</a:t>
            </a:r>
            <a:r>
              <a:rPr b="1" baseline="-25000" lang="en" sz="1800">
                <a:solidFill>
                  <a:schemeClr val="accent5"/>
                </a:solidFill>
                <a:latin typeface="Roboto"/>
                <a:ea typeface="Roboto"/>
                <a:cs typeface="Roboto"/>
                <a:sym typeface="Roboto"/>
              </a:rPr>
              <a:t>B(3,2)</a:t>
            </a:r>
            <a:r>
              <a:rPr b="1" lang="en" sz="1800">
                <a:solidFill>
                  <a:schemeClr val="accent5"/>
                </a:solidFill>
                <a:latin typeface="Roboto"/>
                <a:ea typeface="Roboto"/>
                <a:cs typeface="Roboto"/>
                <a:sym typeface="Roboto"/>
              </a:rPr>
              <a:t>[2] *= 0.98</a:t>
            </a:r>
            <a:endParaRPr b="1" sz="1800">
              <a:solidFill>
                <a:schemeClr val="accent5"/>
              </a:solidFill>
              <a:latin typeface="Roboto"/>
              <a:ea typeface="Roboto"/>
              <a:cs typeface="Roboto"/>
              <a:sym typeface="Roboto"/>
            </a:endParaRPr>
          </a:p>
          <a:p>
            <a:pPr indent="0" lvl="0" marL="0" rtl="0" algn="l">
              <a:lnSpc>
                <a:spcPct val="150000"/>
              </a:lnSpc>
              <a:spcBef>
                <a:spcPts val="0"/>
              </a:spcBef>
              <a:spcAft>
                <a:spcPts val="0"/>
              </a:spcAft>
              <a:buNone/>
            </a:pPr>
            <a:r>
              <a:rPr b="1" lang="en" sz="1800">
                <a:solidFill>
                  <a:schemeClr val="accent5"/>
                </a:solidFill>
                <a:latin typeface="Roboto"/>
                <a:ea typeface="Roboto"/>
                <a:cs typeface="Roboto"/>
                <a:sym typeface="Roboto"/>
              </a:rPr>
              <a:t>W</a:t>
            </a:r>
            <a:r>
              <a:rPr b="1" baseline="-25000" lang="en" sz="1800">
                <a:solidFill>
                  <a:schemeClr val="accent5"/>
                </a:solidFill>
                <a:latin typeface="Roboto"/>
                <a:ea typeface="Roboto"/>
                <a:cs typeface="Roboto"/>
                <a:sym typeface="Roboto"/>
              </a:rPr>
              <a:t>R(3,1)</a:t>
            </a:r>
            <a:r>
              <a:rPr b="1" lang="en" sz="1800">
                <a:solidFill>
                  <a:schemeClr val="accent5"/>
                </a:solidFill>
                <a:latin typeface="Roboto"/>
                <a:ea typeface="Roboto"/>
                <a:cs typeface="Roboto"/>
                <a:sym typeface="Roboto"/>
              </a:rPr>
              <a:t>[3] *= 1.02</a:t>
            </a:r>
            <a:endParaRPr b="1" sz="1800">
              <a:solidFill>
                <a:schemeClr val="accent5"/>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